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xml" ContentType="application/xml"/>
  <Override PartName="/ppt/presentation.xml" ContentType="application/vnd.openxmlformats-officedocument.presentationml.presentation.main+xml"/>
  <Override PartName="/ppt/diagrams/data3.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colors4.xml" ContentType="application/vnd.openxmlformats-officedocument.drawingml.diagramColors+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quickStyle4.xml" ContentType="application/vnd.openxmlformats-officedocument.drawingml.diagramStyle+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rawing4.xml" ContentType="application/vnd.ms-office.drawingml.diagramDrawing+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403" r:id="rId3"/>
    <p:sldId id="417" r:id="rId4"/>
    <p:sldId id="416" r:id="rId5"/>
    <p:sldId id="423" r:id="rId6"/>
    <p:sldId id="424" r:id="rId7"/>
    <p:sldId id="432" r:id="rId8"/>
    <p:sldId id="443" r:id="rId9"/>
    <p:sldId id="430" r:id="rId10"/>
    <p:sldId id="433" r:id="rId11"/>
    <p:sldId id="434" r:id="rId12"/>
    <p:sldId id="444" r:id="rId13"/>
    <p:sldId id="431" r:id="rId14"/>
    <p:sldId id="445" r:id="rId15"/>
    <p:sldId id="440" r:id="rId16"/>
    <p:sldId id="441" r:id="rId17"/>
    <p:sldId id="425" r:id="rId18"/>
    <p:sldId id="437" r:id="rId19"/>
    <p:sldId id="438" r:id="rId20"/>
    <p:sldId id="426" r:id="rId21"/>
    <p:sldId id="427" r:id="rId22"/>
    <p:sldId id="435" r:id="rId23"/>
    <p:sldId id="439" r:id="rId24"/>
    <p:sldId id="436" r:id="rId25"/>
    <p:sldId id="442" r:id="rId26"/>
    <p:sldId id="310" r:id="rId27"/>
    <p:sldId id="312" r:id="rId2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744" autoAdjust="0"/>
  </p:normalViewPr>
  <p:slideViewPr>
    <p:cSldViewPr snapToGrid="0">
      <p:cViewPr varScale="1">
        <p:scale>
          <a:sx n="61" d="100"/>
          <a:sy n="61" d="100"/>
        </p:scale>
        <p:origin x="109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64F27-4B6D-46F8-9B90-51CE74FEDF92}" type="doc">
      <dgm:prSet loTypeId="urn:microsoft.com/office/officeart/2005/8/layout/arrow3" loCatId="relationship" qsTypeId="urn:microsoft.com/office/officeart/2005/8/quickstyle/simple1" qsCatId="simple" csTypeId="urn:microsoft.com/office/officeart/2005/8/colors/colorful4" csCatId="colorful" phldr="1"/>
      <dgm:spPr/>
      <dgm:t>
        <a:bodyPr/>
        <a:lstStyle/>
        <a:p>
          <a:endParaRPr lang="es-ES"/>
        </a:p>
      </dgm:t>
    </dgm:pt>
    <dgm:pt modelId="{82FB719E-2A98-4A22-B73D-91A97ADFD012}">
      <dgm:prSet/>
      <dgm:spPr/>
      <dgm:t>
        <a:bodyPr/>
        <a:lstStyle/>
        <a:p>
          <a:pPr rtl="0"/>
          <a:r>
            <a:rPr lang="es-ES" dirty="0"/>
            <a:t>Potenciar impactos positivos </a:t>
          </a:r>
        </a:p>
      </dgm:t>
    </dgm:pt>
    <dgm:pt modelId="{F65B5FAA-B04B-4F4D-B7D1-FB0D924A8CFE}" type="parTrans" cxnId="{9176D3AB-CC71-4B3A-870C-07E81679DA86}">
      <dgm:prSet/>
      <dgm:spPr/>
      <dgm:t>
        <a:bodyPr/>
        <a:lstStyle/>
        <a:p>
          <a:endParaRPr lang="es-ES"/>
        </a:p>
      </dgm:t>
    </dgm:pt>
    <dgm:pt modelId="{93D73D3B-C7E0-4D91-A21E-01A41A6DFBE0}" type="sibTrans" cxnId="{9176D3AB-CC71-4B3A-870C-07E81679DA86}">
      <dgm:prSet/>
      <dgm:spPr/>
      <dgm:t>
        <a:bodyPr/>
        <a:lstStyle/>
        <a:p>
          <a:endParaRPr lang="es-ES"/>
        </a:p>
      </dgm:t>
    </dgm:pt>
    <dgm:pt modelId="{3D3DD6E3-7DF7-4429-8215-37043B22D388}">
      <dgm:prSet/>
      <dgm:spPr/>
      <dgm:t>
        <a:bodyPr/>
        <a:lstStyle/>
        <a:p>
          <a:pPr rtl="0"/>
          <a:r>
            <a:rPr lang="es-ES" dirty="0"/>
            <a:t>Mitigar riesgos operacionales, reputacionales y/o económicos</a:t>
          </a:r>
        </a:p>
      </dgm:t>
    </dgm:pt>
    <dgm:pt modelId="{6008E6A3-0E7D-4AD3-917E-F039083CDFE8}" type="parTrans" cxnId="{581D051A-BE63-4E19-B60E-F287FAB8BC8D}">
      <dgm:prSet/>
      <dgm:spPr/>
      <dgm:t>
        <a:bodyPr/>
        <a:lstStyle/>
        <a:p>
          <a:endParaRPr lang="es-ES"/>
        </a:p>
      </dgm:t>
    </dgm:pt>
    <dgm:pt modelId="{15B6CB87-9DE6-4763-AA1B-B9D994065423}" type="sibTrans" cxnId="{581D051A-BE63-4E19-B60E-F287FAB8BC8D}">
      <dgm:prSet/>
      <dgm:spPr/>
      <dgm:t>
        <a:bodyPr/>
        <a:lstStyle/>
        <a:p>
          <a:endParaRPr lang="es-ES"/>
        </a:p>
      </dgm:t>
    </dgm:pt>
    <dgm:pt modelId="{336E34F9-4EC6-401F-A741-3B5702B7FCC3}" type="pres">
      <dgm:prSet presAssocID="{E0864F27-4B6D-46F8-9B90-51CE74FEDF92}" presName="compositeShape" presStyleCnt="0">
        <dgm:presLayoutVars>
          <dgm:chMax val="2"/>
          <dgm:dir/>
          <dgm:resizeHandles val="exact"/>
        </dgm:presLayoutVars>
      </dgm:prSet>
      <dgm:spPr/>
    </dgm:pt>
    <dgm:pt modelId="{5351F047-5DC0-486B-BD16-0CFAD07061F3}" type="pres">
      <dgm:prSet presAssocID="{E0864F27-4B6D-46F8-9B90-51CE74FEDF92}" presName="divider" presStyleLbl="fgShp" presStyleIdx="0" presStyleCnt="1"/>
      <dgm:spPr/>
    </dgm:pt>
    <dgm:pt modelId="{D16296F6-630D-4493-9F90-6CF01C6EC639}" type="pres">
      <dgm:prSet presAssocID="{82FB719E-2A98-4A22-B73D-91A97ADFD012}" presName="downArrow" presStyleLbl="node1" presStyleIdx="0" presStyleCnt="2" custScaleX="93170" custScaleY="96623" custLinFactNeighborX="13030" custLinFactNeighborY="1046"/>
      <dgm:spPr/>
    </dgm:pt>
    <dgm:pt modelId="{72100B77-FAB1-495C-90E3-075ACF8842FC}" type="pres">
      <dgm:prSet presAssocID="{82FB719E-2A98-4A22-B73D-91A97ADFD012}" presName="downArrowText" presStyleLbl="revTx" presStyleIdx="0" presStyleCnt="2" custLinFactNeighborX="3728">
        <dgm:presLayoutVars>
          <dgm:bulletEnabled val="1"/>
        </dgm:presLayoutVars>
      </dgm:prSet>
      <dgm:spPr/>
    </dgm:pt>
    <dgm:pt modelId="{9A52443A-0592-426C-BB09-8D5D7CA4D344}" type="pres">
      <dgm:prSet presAssocID="{3D3DD6E3-7DF7-4429-8215-37043B22D388}" presName="upArrow" presStyleLbl="node1" presStyleIdx="1" presStyleCnt="2"/>
      <dgm:spPr/>
    </dgm:pt>
    <dgm:pt modelId="{A58AFF55-3316-4AF4-BF28-B785ABF3586B}" type="pres">
      <dgm:prSet presAssocID="{3D3DD6E3-7DF7-4429-8215-37043B22D388}" presName="upArrowText" presStyleLbl="revTx" presStyleIdx="1" presStyleCnt="2">
        <dgm:presLayoutVars>
          <dgm:bulletEnabled val="1"/>
        </dgm:presLayoutVars>
      </dgm:prSet>
      <dgm:spPr/>
    </dgm:pt>
  </dgm:ptLst>
  <dgm:cxnLst>
    <dgm:cxn modelId="{E6FD3710-8162-45AA-8BA1-4FFAD9A39DCD}" type="presOf" srcId="{E0864F27-4B6D-46F8-9B90-51CE74FEDF92}" destId="{336E34F9-4EC6-401F-A741-3B5702B7FCC3}" srcOrd="0" destOrd="0" presId="urn:microsoft.com/office/officeart/2005/8/layout/arrow3"/>
    <dgm:cxn modelId="{581D051A-BE63-4E19-B60E-F287FAB8BC8D}" srcId="{E0864F27-4B6D-46F8-9B90-51CE74FEDF92}" destId="{3D3DD6E3-7DF7-4429-8215-37043B22D388}" srcOrd="1" destOrd="0" parTransId="{6008E6A3-0E7D-4AD3-917E-F039083CDFE8}" sibTransId="{15B6CB87-9DE6-4763-AA1B-B9D994065423}"/>
    <dgm:cxn modelId="{5A9EBE29-6350-414D-8420-5B311C12E69D}" type="presOf" srcId="{82FB719E-2A98-4A22-B73D-91A97ADFD012}" destId="{72100B77-FAB1-495C-90E3-075ACF8842FC}" srcOrd="0" destOrd="0" presId="urn:microsoft.com/office/officeart/2005/8/layout/arrow3"/>
    <dgm:cxn modelId="{9176D3AB-CC71-4B3A-870C-07E81679DA86}" srcId="{E0864F27-4B6D-46F8-9B90-51CE74FEDF92}" destId="{82FB719E-2A98-4A22-B73D-91A97ADFD012}" srcOrd="0" destOrd="0" parTransId="{F65B5FAA-B04B-4F4D-B7D1-FB0D924A8CFE}" sibTransId="{93D73D3B-C7E0-4D91-A21E-01A41A6DFBE0}"/>
    <dgm:cxn modelId="{E55E88C1-12B5-46E4-8FFC-1155F02BDF3B}" type="presOf" srcId="{3D3DD6E3-7DF7-4429-8215-37043B22D388}" destId="{A58AFF55-3316-4AF4-BF28-B785ABF3586B}" srcOrd="0" destOrd="0" presId="urn:microsoft.com/office/officeart/2005/8/layout/arrow3"/>
    <dgm:cxn modelId="{97868FF4-B8A9-48B5-BAD9-F26BEC922C9D}" type="presParOf" srcId="{336E34F9-4EC6-401F-A741-3B5702B7FCC3}" destId="{5351F047-5DC0-486B-BD16-0CFAD07061F3}" srcOrd="0" destOrd="0" presId="urn:microsoft.com/office/officeart/2005/8/layout/arrow3"/>
    <dgm:cxn modelId="{0A21EE33-935F-48D7-9B37-281DE7BA6A54}" type="presParOf" srcId="{336E34F9-4EC6-401F-A741-3B5702B7FCC3}" destId="{D16296F6-630D-4493-9F90-6CF01C6EC639}" srcOrd="1" destOrd="0" presId="urn:microsoft.com/office/officeart/2005/8/layout/arrow3"/>
    <dgm:cxn modelId="{C6BBB2D7-8D8F-44EE-9B41-C0D3CE4DD89A}" type="presParOf" srcId="{336E34F9-4EC6-401F-A741-3B5702B7FCC3}" destId="{72100B77-FAB1-495C-90E3-075ACF8842FC}" srcOrd="2" destOrd="0" presId="urn:microsoft.com/office/officeart/2005/8/layout/arrow3"/>
    <dgm:cxn modelId="{D95DA549-06F5-4C67-B6DC-76434D8EC3BB}" type="presParOf" srcId="{336E34F9-4EC6-401F-A741-3B5702B7FCC3}" destId="{9A52443A-0592-426C-BB09-8D5D7CA4D344}" srcOrd="3" destOrd="0" presId="urn:microsoft.com/office/officeart/2005/8/layout/arrow3"/>
    <dgm:cxn modelId="{27F759C0-21F9-4C80-8CC6-F5144D22B0BB}" type="presParOf" srcId="{336E34F9-4EC6-401F-A741-3B5702B7FCC3}" destId="{A58AFF55-3316-4AF4-BF28-B785ABF3586B}"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80F8E-FE7B-49BD-B6D5-1FA1CFE615C7}" type="doc">
      <dgm:prSet loTypeId="urn:microsoft.com/office/officeart/2005/8/layout/arrow2" loCatId="process" qsTypeId="urn:microsoft.com/office/officeart/2005/8/quickstyle/simple2" qsCatId="simple" csTypeId="urn:microsoft.com/office/officeart/2005/8/colors/accent3_1" csCatId="accent3" phldr="1"/>
      <dgm:spPr/>
      <dgm:t>
        <a:bodyPr/>
        <a:lstStyle/>
        <a:p>
          <a:endParaRPr lang="es-ES"/>
        </a:p>
      </dgm:t>
    </dgm:pt>
    <dgm:pt modelId="{7052FC62-7A39-4867-8775-C0F55F373473}">
      <dgm:prSet/>
      <dgm:spPr/>
      <dgm:t>
        <a:bodyPr/>
        <a:lstStyle/>
        <a:p>
          <a:pPr rtl="0"/>
          <a:r>
            <a:rPr lang="es-ES"/>
            <a:t>Compra Local</a:t>
          </a:r>
          <a:endParaRPr lang="es-ES" dirty="0"/>
        </a:p>
      </dgm:t>
    </dgm:pt>
    <dgm:pt modelId="{242F3812-B66D-4502-B467-21BC6E115D74}" type="parTrans" cxnId="{1321526F-A807-4863-8D90-B3D50EED95F0}">
      <dgm:prSet/>
      <dgm:spPr/>
      <dgm:t>
        <a:bodyPr/>
        <a:lstStyle/>
        <a:p>
          <a:endParaRPr lang="es-ES"/>
        </a:p>
      </dgm:t>
    </dgm:pt>
    <dgm:pt modelId="{67CB5A7D-A042-412C-8D58-A7EE972AFE0D}" type="sibTrans" cxnId="{1321526F-A807-4863-8D90-B3D50EED95F0}">
      <dgm:prSet/>
      <dgm:spPr/>
      <dgm:t>
        <a:bodyPr/>
        <a:lstStyle/>
        <a:p>
          <a:endParaRPr lang="es-ES"/>
        </a:p>
      </dgm:t>
    </dgm:pt>
    <dgm:pt modelId="{771877B0-BDF8-4122-BC68-4D666464E17F}">
      <dgm:prSet/>
      <dgm:spPr/>
      <dgm:t>
        <a:bodyPr/>
        <a:lstStyle/>
        <a:p>
          <a:pPr rtl="0"/>
          <a:r>
            <a:rPr lang="es-ES" dirty="0"/>
            <a:t>Compra Sustentable</a:t>
          </a:r>
        </a:p>
      </dgm:t>
    </dgm:pt>
    <dgm:pt modelId="{D18B5562-2C62-4738-BA22-323B5BA0CEDD}" type="parTrans" cxnId="{C30AA2DB-626E-4C86-87B1-58A83520C27F}">
      <dgm:prSet/>
      <dgm:spPr/>
      <dgm:t>
        <a:bodyPr/>
        <a:lstStyle/>
        <a:p>
          <a:endParaRPr lang="es-AR"/>
        </a:p>
      </dgm:t>
    </dgm:pt>
    <dgm:pt modelId="{CC709A4E-7D08-494C-96DC-02C7F75B3BEB}" type="sibTrans" cxnId="{C30AA2DB-626E-4C86-87B1-58A83520C27F}">
      <dgm:prSet/>
      <dgm:spPr/>
      <dgm:t>
        <a:bodyPr/>
        <a:lstStyle/>
        <a:p>
          <a:endParaRPr lang="es-AR"/>
        </a:p>
      </dgm:t>
    </dgm:pt>
    <dgm:pt modelId="{634B7822-FF8D-4E74-A61F-EE98AF875BE0}">
      <dgm:prSet/>
      <dgm:spPr/>
      <dgm:t>
        <a:bodyPr/>
        <a:lstStyle/>
        <a:p>
          <a:pPr rtl="0"/>
          <a:r>
            <a:rPr lang="es-ES" dirty="0"/>
            <a:t>Compra Inclusiva</a:t>
          </a:r>
        </a:p>
      </dgm:t>
    </dgm:pt>
    <dgm:pt modelId="{E65C8AE0-90CB-4EEC-8C65-4E5E90175300}" type="parTrans" cxnId="{45942D28-574D-4634-8000-5BDBBFA2F5E8}">
      <dgm:prSet/>
      <dgm:spPr/>
      <dgm:t>
        <a:bodyPr/>
        <a:lstStyle/>
        <a:p>
          <a:endParaRPr lang="es-AR"/>
        </a:p>
      </dgm:t>
    </dgm:pt>
    <dgm:pt modelId="{A7AA04ED-BFE9-4721-B736-1BC72C4CEF9A}" type="sibTrans" cxnId="{45942D28-574D-4634-8000-5BDBBFA2F5E8}">
      <dgm:prSet/>
      <dgm:spPr/>
      <dgm:t>
        <a:bodyPr/>
        <a:lstStyle/>
        <a:p>
          <a:endParaRPr lang="es-AR"/>
        </a:p>
      </dgm:t>
    </dgm:pt>
    <dgm:pt modelId="{CB923055-01BC-4EBF-AA52-E41DAC45CC6A}" type="pres">
      <dgm:prSet presAssocID="{A7B80F8E-FE7B-49BD-B6D5-1FA1CFE615C7}" presName="arrowDiagram" presStyleCnt="0">
        <dgm:presLayoutVars>
          <dgm:chMax val="5"/>
          <dgm:dir/>
          <dgm:resizeHandles val="exact"/>
        </dgm:presLayoutVars>
      </dgm:prSet>
      <dgm:spPr/>
    </dgm:pt>
    <dgm:pt modelId="{BD47EE20-7F3F-49AA-A3E6-0B3F686AF80D}" type="pres">
      <dgm:prSet presAssocID="{A7B80F8E-FE7B-49BD-B6D5-1FA1CFE615C7}" presName="arrow" presStyleLbl="bgShp" presStyleIdx="0" presStyleCnt="1" custLinFactNeighborX="984" custLinFactNeighborY="6698"/>
      <dgm:spPr/>
    </dgm:pt>
    <dgm:pt modelId="{3136C652-8253-4A58-997C-2088775A22EE}" type="pres">
      <dgm:prSet presAssocID="{A7B80F8E-FE7B-49BD-B6D5-1FA1CFE615C7}" presName="arrowDiagram3" presStyleCnt="0"/>
      <dgm:spPr/>
    </dgm:pt>
    <dgm:pt modelId="{718D6B8D-0F7F-4DE1-90D0-14F8C1767B7C}" type="pres">
      <dgm:prSet presAssocID="{7052FC62-7A39-4867-8775-C0F55F373473}" presName="bullet3a" presStyleLbl="node1" presStyleIdx="0" presStyleCnt="3"/>
      <dgm:spPr/>
    </dgm:pt>
    <dgm:pt modelId="{62F9338D-2783-4DE6-B139-6701ACCE6566}" type="pres">
      <dgm:prSet presAssocID="{7052FC62-7A39-4867-8775-C0F55F373473}" presName="textBox3a" presStyleLbl="revTx" presStyleIdx="0" presStyleCnt="3">
        <dgm:presLayoutVars>
          <dgm:bulletEnabled val="1"/>
        </dgm:presLayoutVars>
      </dgm:prSet>
      <dgm:spPr/>
    </dgm:pt>
    <dgm:pt modelId="{41ABFC2E-C0B4-4038-A3B9-0F3C014710FE}" type="pres">
      <dgm:prSet presAssocID="{771877B0-BDF8-4122-BC68-4D666464E17F}" presName="bullet3b" presStyleLbl="node1" presStyleIdx="1" presStyleCnt="3"/>
      <dgm:spPr/>
    </dgm:pt>
    <dgm:pt modelId="{8D852B4A-90B2-432A-A42B-5ECE341FF32F}" type="pres">
      <dgm:prSet presAssocID="{771877B0-BDF8-4122-BC68-4D666464E17F}" presName="textBox3b" presStyleLbl="revTx" presStyleIdx="1" presStyleCnt="3">
        <dgm:presLayoutVars>
          <dgm:bulletEnabled val="1"/>
        </dgm:presLayoutVars>
      </dgm:prSet>
      <dgm:spPr/>
    </dgm:pt>
    <dgm:pt modelId="{A8E540ED-1369-4C37-8871-952033879A6D}" type="pres">
      <dgm:prSet presAssocID="{634B7822-FF8D-4E74-A61F-EE98AF875BE0}" presName="bullet3c" presStyleLbl="node1" presStyleIdx="2" presStyleCnt="3"/>
      <dgm:spPr/>
    </dgm:pt>
    <dgm:pt modelId="{E7631CFD-30FC-4B12-A41C-6B45FEFA23EF}" type="pres">
      <dgm:prSet presAssocID="{634B7822-FF8D-4E74-A61F-EE98AF875BE0}" presName="textBox3c" presStyleLbl="revTx" presStyleIdx="2" presStyleCnt="3">
        <dgm:presLayoutVars>
          <dgm:bulletEnabled val="1"/>
        </dgm:presLayoutVars>
      </dgm:prSet>
      <dgm:spPr/>
    </dgm:pt>
  </dgm:ptLst>
  <dgm:cxnLst>
    <dgm:cxn modelId="{45942D28-574D-4634-8000-5BDBBFA2F5E8}" srcId="{A7B80F8E-FE7B-49BD-B6D5-1FA1CFE615C7}" destId="{634B7822-FF8D-4E74-A61F-EE98AF875BE0}" srcOrd="2" destOrd="0" parTransId="{E65C8AE0-90CB-4EEC-8C65-4E5E90175300}" sibTransId="{A7AA04ED-BFE9-4721-B736-1BC72C4CEF9A}"/>
    <dgm:cxn modelId="{5BB4D930-CC6F-4C12-BB1D-1A5C87BA10A8}" type="presOf" srcId="{A7B80F8E-FE7B-49BD-B6D5-1FA1CFE615C7}" destId="{CB923055-01BC-4EBF-AA52-E41DAC45CC6A}" srcOrd="0" destOrd="0" presId="urn:microsoft.com/office/officeart/2005/8/layout/arrow2"/>
    <dgm:cxn modelId="{1321526F-A807-4863-8D90-B3D50EED95F0}" srcId="{A7B80F8E-FE7B-49BD-B6D5-1FA1CFE615C7}" destId="{7052FC62-7A39-4867-8775-C0F55F373473}" srcOrd="0" destOrd="0" parTransId="{242F3812-B66D-4502-B467-21BC6E115D74}" sibTransId="{67CB5A7D-A042-412C-8D58-A7EE972AFE0D}"/>
    <dgm:cxn modelId="{9046E775-AE17-4C92-989C-276D5818002D}" type="presOf" srcId="{634B7822-FF8D-4E74-A61F-EE98AF875BE0}" destId="{E7631CFD-30FC-4B12-A41C-6B45FEFA23EF}" srcOrd="0" destOrd="0" presId="urn:microsoft.com/office/officeart/2005/8/layout/arrow2"/>
    <dgm:cxn modelId="{D80DBB7D-A9E0-477E-98EE-5F295A03F0BA}" type="presOf" srcId="{771877B0-BDF8-4122-BC68-4D666464E17F}" destId="{8D852B4A-90B2-432A-A42B-5ECE341FF32F}" srcOrd="0" destOrd="0" presId="urn:microsoft.com/office/officeart/2005/8/layout/arrow2"/>
    <dgm:cxn modelId="{0B3E839C-1261-43FB-8FEB-1B40B2224112}" type="presOf" srcId="{7052FC62-7A39-4867-8775-C0F55F373473}" destId="{62F9338D-2783-4DE6-B139-6701ACCE6566}" srcOrd="0" destOrd="0" presId="urn:microsoft.com/office/officeart/2005/8/layout/arrow2"/>
    <dgm:cxn modelId="{C30AA2DB-626E-4C86-87B1-58A83520C27F}" srcId="{A7B80F8E-FE7B-49BD-B6D5-1FA1CFE615C7}" destId="{771877B0-BDF8-4122-BC68-4D666464E17F}" srcOrd="1" destOrd="0" parTransId="{D18B5562-2C62-4738-BA22-323B5BA0CEDD}" sibTransId="{CC709A4E-7D08-494C-96DC-02C7F75B3BEB}"/>
    <dgm:cxn modelId="{BEBFAAE5-72E9-4A3C-A124-D921939CA391}" type="presParOf" srcId="{CB923055-01BC-4EBF-AA52-E41DAC45CC6A}" destId="{BD47EE20-7F3F-49AA-A3E6-0B3F686AF80D}" srcOrd="0" destOrd="0" presId="urn:microsoft.com/office/officeart/2005/8/layout/arrow2"/>
    <dgm:cxn modelId="{66B723AE-2A64-4778-915F-1E708BBB221D}" type="presParOf" srcId="{CB923055-01BC-4EBF-AA52-E41DAC45CC6A}" destId="{3136C652-8253-4A58-997C-2088775A22EE}" srcOrd="1" destOrd="0" presId="urn:microsoft.com/office/officeart/2005/8/layout/arrow2"/>
    <dgm:cxn modelId="{551C1DE2-2AEC-4019-A762-A2C49C91542A}" type="presParOf" srcId="{3136C652-8253-4A58-997C-2088775A22EE}" destId="{718D6B8D-0F7F-4DE1-90D0-14F8C1767B7C}" srcOrd="0" destOrd="0" presId="urn:microsoft.com/office/officeart/2005/8/layout/arrow2"/>
    <dgm:cxn modelId="{1E4AF628-79FD-4243-83F2-EBFE09D985E7}" type="presParOf" srcId="{3136C652-8253-4A58-997C-2088775A22EE}" destId="{62F9338D-2783-4DE6-B139-6701ACCE6566}" srcOrd="1" destOrd="0" presId="urn:microsoft.com/office/officeart/2005/8/layout/arrow2"/>
    <dgm:cxn modelId="{832E5148-40BD-4FA6-8CA3-EB4838070FB2}" type="presParOf" srcId="{3136C652-8253-4A58-997C-2088775A22EE}" destId="{41ABFC2E-C0B4-4038-A3B9-0F3C014710FE}" srcOrd="2" destOrd="0" presId="urn:microsoft.com/office/officeart/2005/8/layout/arrow2"/>
    <dgm:cxn modelId="{32483785-5990-42A2-A7FB-F0C4665EA51F}" type="presParOf" srcId="{3136C652-8253-4A58-997C-2088775A22EE}" destId="{8D852B4A-90B2-432A-A42B-5ECE341FF32F}" srcOrd="3" destOrd="0" presId="urn:microsoft.com/office/officeart/2005/8/layout/arrow2"/>
    <dgm:cxn modelId="{88079E1E-EE45-4E04-8494-E62F88DB6BAF}" type="presParOf" srcId="{3136C652-8253-4A58-997C-2088775A22EE}" destId="{A8E540ED-1369-4C37-8871-952033879A6D}" srcOrd="4" destOrd="0" presId="urn:microsoft.com/office/officeart/2005/8/layout/arrow2"/>
    <dgm:cxn modelId="{DFFD80B6-E19A-46D7-B183-3FE62ED9C583}" type="presParOf" srcId="{3136C652-8253-4A58-997C-2088775A22EE}" destId="{E7631CFD-30FC-4B12-A41C-6B45FEFA23E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BC5FA-726E-4B60-85C7-F286B9A3FCD3}"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ES"/>
        </a:p>
      </dgm:t>
    </dgm:pt>
    <dgm:pt modelId="{CAD9125A-214C-4313-B2B8-2B228E9EEA00}">
      <dgm:prSet/>
      <dgm:spPr/>
      <dgm:t>
        <a:bodyPr/>
        <a:lstStyle/>
        <a:p>
          <a:pPr rtl="0"/>
          <a:r>
            <a:rPr lang="es-ES"/>
            <a:t>- Compra Local: el foco pasa por promover la generación de renta y empleo en áreas de incidencia directa del comprador. </a:t>
          </a:r>
        </a:p>
      </dgm:t>
    </dgm:pt>
    <dgm:pt modelId="{51BAE7BC-2FB6-41C2-B07D-BBED5C5BD09D}" type="parTrans" cxnId="{2B51BBB7-D895-4B6E-904C-556433E764B6}">
      <dgm:prSet/>
      <dgm:spPr/>
      <dgm:t>
        <a:bodyPr/>
        <a:lstStyle/>
        <a:p>
          <a:endParaRPr lang="es-ES"/>
        </a:p>
      </dgm:t>
    </dgm:pt>
    <dgm:pt modelId="{2D5063E0-0C27-475B-A62F-E3462A21D1DF}" type="sibTrans" cxnId="{2B51BBB7-D895-4B6E-904C-556433E764B6}">
      <dgm:prSet/>
      <dgm:spPr/>
      <dgm:t>
        <a:bodyPr/>
        <a:lstStyle/>
        <a:p>
          <a:endParaRPr lang="es-ES"/>
        </a:p>
      </dgm:t>
    </dgm:pt>
    <dgm:pt modelId="{FD6581E3-3F55-4900-8440-967A02066322}">
      <dgm:prSet/>
      <dgm:spPr/>
      <dgm:t>
        <a:bodyPr/>
        <a:lstStyle/>
        <a:p>
          <a:pPr rtl="0"/>
          <a:r>
            <a:rPr lang="es-ES" dirty="0"/>
            <a:t>- Son ejemplos la ISO 26.000 y los lineamientos de la Corporación Financiera Internacional promueven este enfoque. </a:t>
          </a:r>
        </a:p>
      </dgm:t>
    </dgm:pt>
    <dgm:pt modelId="{B7FF9322-B0CC-43AD-9602-170AA1A3498A}" type="parTrans" cxnId="{CFB4FCD4-EFBF-4313-A499-2217E8FF3A96}">
      <dgm:prSet/>
      <dgm:spPr/>
      <dgm:t>
        <a:bodyPr/>
        <a:lstStyle/>
        <a:p>
          <a:endParaRPr lang="es-ES"/>
        </a:p>
      </dgm:t>
    </dgm:pt>
    <dgm:pt modelId="{B93589CB-949D-4207-AF85-CC61F4EC1C6F}" type="sibTrans" cxnId="{CFB4FCD4-EFBF-4313-A499-2217E8FF3A96}">
      <dgm:prSet/>
      <dgm:spPr/>
      <dgm:t>
        <a:bodyPr/>
        <a:lstStyle/>
        <a:p>
          <a:endParaRPr lang="es-ES"/>
        </a:p>
      </dgm:t>
    </dgm:pt>
    <dgm:pt modelId="{1DF478A4-3C53-4EC5-98A3-A5CEA8E898E9}">
      <dgm:prSet/>
      <dgm:spPr/>
      <dgm:t>
        <a:bodyPr/>
        <a:lstStyle/>
        <a:p>
          <a:pPr rtl="0"/>
          <a:r>
            <a:rPr lang="es-ES"/>
            <a:t>La ISO 26.000 menciona explícitamente en su Capítulo 6</a:t>
          </a:r>
        </a:p>
      </dgm:t>
    </dgm:pt>
    <dgm:pt modelId="{FCD23E17-8A56-4CFF-A3CD-BB25139615CE}" type="parTrans" cxnId="{B474C2CF-8BD2-451E-A491-01543ECA30A5}">
      <dgm:prSet/>
      <dgm:spPr/>
      <dgm:t>
        <a:bodyPr/>
        <a:lstStyle/>
        <a:p>
          <a:endParaRPr lang="es-ES"/>
        </a:p>
      </dgm:t>
    </dgm:pt>
    <dgm:pt modelId="{E2CF05CE-1FEE-4578-86CD-A149DE71A0D7}" type="sibTrans" cxnId="{B474C2CF-8BD2-451E-A491-01543ECA30A5}">
      <dgm:prSet/>
      <dgm:spPr/>
      <dgm:t>
        <a:bodyPr/>
        <a:lstStyle/>
        <a:p>
          <a:endParaRPr lang="es-ES"/>
        </a:p>
      </dgm:t>
    </dgm:pt>
    <dgm:pt modelId="{8CBC08D0-41D1-4B7E-87C7-935D185796B5}">
      <dgm:prSet/>
      <dgm:spPr/>
      <dgm:t>
        <a:bodyPr/>
        <a:lstStyle/>
        <a:p>
          <a:pPr rtl="0"/>
          <a:r>
            <a:rPr lang="es-ES"/>
            <a:t>“preferencia por proveedores locales”</a:t>
          </a:r>
        </a:p>
      </dgm:t>
    </dgm:pt>
    <dgm:pt modelId="{DE9042C1-78C4-40EF-BDF8-6A6334936C99}" type="parTrans" cxnId="{BD9B34D3-B988-4B6F-AD7E-3B987F527EAA}">
      <dgm:prSet/>
      <dgm:spPr/>
      <dgm:t>
        <a:bodyPr/>
        <a:lstStyle/>
        <a:p>
          <a:endParaRPr lang="es-ES"/>
        </a:p>
      </dgm:t>
    </dgm:pt>
    <dgm:pt modelId="{B1927B4D-F34A-469B-885A-4B9EB6C30001}" type="sibTrans" cxnId="{BD9B34D3-B988-4B6F-AD7E-3B987F527EAA}">
      <dgm:prSet/>
      <dgm:spPr/>
      <dgm:t>
        <a:bodyPr/>
        <a:lstStyle/>
        <a:p>
          <a:endParaRPr lang="es-ES"/>
        </a:p>
      </dgm:t>
    </dgm:pt>
    <dgm:pt modelId="{70E32A07-606D-43FF-9A46-BE2D85CF7BD7}">
      <dgm:prSet/>
      <dgm:spPr/>
      <dgm:t>
        <a:bodyPr/>
        <a:lstStyle/>
        <a:p>
          <a:pPr rtl="0"/>
          <a:r>
            <a:rPr lang="es-ES"/>
            <a:t>“fortalecer las capacidades y oportunidades de los proveedores locales, con especial atención a los grupos desfavorecidos dentro de la comunidad”</a:t>
          </a:r>
        </a:p>
      </dgm:t>
    </dgm:pt>
    <dgm:pt modelId="{E7991D94-137B-4CD9-9292-216E07131909}" type="parTrans" cxnId="{5F90C8A0-74CB-4E13-BD23-1EA1C293DF07}">
      <dgm:prSet/>
      <dgm:spPr/>
      <dgm:t>
        <a:bodyPr/>
        <a:lstStyle/>
        <a:p>
          <a:endParaRPr lang="es-ES"/>
        </a:p>
      </dgm:t>
    </dgm:pt>
    <dgm:pt modelId="{F46C4FE6-584C-4240-B671-08DA0126408F}" type="sibTrans" cxnId="{5F90C8A0-74CB-4E13-BD23-1EA1C293DF07}">
      <dgm:prSet/>
      <dgm:spPr/>
      <dgm:t>
        <a:bodyPr/>
        <a:lstStyle/>
        <a:p>
          <a:endParaRPr lang="es-ES"/>
        </a:p>
      </dgm:t>
    </dgm:pt>
    <dgm:pt modelId="{7D4C647C-F1A7-4BC6-8EB4-AF031EDA66B9}">
      <dgm:prSet/>
      <dgm:spPr/>
      <dgm:t>
        <a:bodyPr/>
        <a:lstStyle/>
        <a:p>
          <a:pPr rtl="0"/>
          <a:r>
            <a:rPr lang="es-ES"/>
            <a:t>“considerar el apoyo a organizaciones que traen los productos y servicios necesarios para la comunidad que pueden además, generar empleo local, así como vínculos con mercados locales, regionales y urbanos.</a:t>
          </a:r>
        </a:p>
      </dgm:t>
    </dgm:pt>
    <dgm:pt modelId="{4A174475-B39D-4A84-BE23-FAA6E04A5BB8}" type="parTrans" cxnId="{8CF5A8FC-C86F-4312-972B-3A7A9582A146}">
      <dgm:prSet/>
      <dgm:spPr/>
      <dgm:t>
        <a:bodyPr/>
        <a:lstStyle/>
        <a:p>
          <a:endParaRPr lang="es-ES"/>
        </a:p>
      </dgm:t>
    </dgm:pt>
    <dgm:pt modelId="{58501D64-2CD0-49B9-9915-04EC7A56EDE0}" type="sibTrans" cxnId="{8CF5A8FC-C86F-4312-972B-3A7A9582A146}">
      <dgm:prSet/>
      <dgm:spPr/>
      <dgm:t>
        <a:bodyPr/>
        <a:lstStyle/>
        <a:p>
          <a:endParaRPr lang="es-ES"/>
        </a:p>
      </dgm:t>
    </dgm:pt>
    <dgm:pt modelId="{089DD85D-2DC3-4575-AEE1-13300D2D31EE}">
      <dgm:prSet/>
      <dgm:spPr/>
      <dgm:t>
        <a:bodyPr/>
        <a:lstStyle/>
        <a:p>
          <a:pPr rtl="0"/>
          <a:r>
            <a:rPr lang="es-ES"/>
            <a:t>“Considerar las vías adecuadas para ayudar al desarrollo de asociaciones de emprendedores establecidos en la comunidad”</a:t>
          </a:r>
        </a:p>
      </dgm:t>
    </dgm:pt>
    <dgm:pt modelId="{A06422A6-CA77-4208-BA0F-DF8A714F49C0}" type="parTrans" cxnId="{6BDD2808-43CB-4D08-A47F-07EEB4793CC9}">
      <dgm:prSet/>
      <dgm:spPr/>
      <dgm:t>
        <a:bodyPr/>
        <a:lstStyle/>
        <a:p>
          <a:endParaRPr lang="es-ES"/>
        </a:p>
      </dgm:t>
    </dgm:pt>
    <dgm:pt modelId="{CDF661F2-1DEC-428B-8E51-6E4889FEE34B}" type="sibTrans" cxnId="{6BDD2808-43CB-4D08-A47F-07EEB4793CC9}">
      <dgm:prSet/>
      <dgm:spPr/>
      <dgm:t>
        <a:bodyPr/>
        <a:lstStyle/>
        <a:p>
          <a:endParaRPr lang="es-ES"/>
        </a:p>
      </dgm:t>
    </dgm:pt>
    <dgm:pt modelId="{585DFC1E-1170-408E-ADE7-94FA6541897E}" type="pres">
      <dgm:prSet presAssocID="{553BC5FA-726E-4B60-85C7-F286B9A3FCD3}" presName="linear" presStyleCnt="0">
        <dgm:presLayoutVars>
          <dgm:animLvl val="lvl"/>
          <dgm:resizeHandles val="exact"/>
        </dgm:presLayoutVars>
      </dgm:prSet>
      <dgm:spPr/>
    </dgm:pt>
    <dgm:pt modelId="{A133E8D0-B81E-4795-AEB6-FB6AFD217BB9}" type="pres">
      <dgm:prSet presAssocID="{CAD9125A-214C-4313-B2B8-2B228E9EEA00}" presName="parentText" presStyleLbl="node1" presStyleIdx="0" presStyleCnt="2">
        <dgm:presLayoutVars>
          <dgm:chMax val="0"/>
          <dgm:bulletEnabled val="1"/>
        </dgm:presLayoutVars>
      </dgm:prSet>
      <dgm:spPr/>
    </dgm:pt>
    <dgm:pt modelId="{EE78D4E9-D834-4785-A30A-6A4D7F0D149D}" type="pres">
      <dgm:prSet presAssocID="{2D5063E0-0C27-475B-A62F-E3462A21D1DF}" presName="spacer" presStyleCnt="0"/>
      <dgm:spPr/>
    </dgm:pt>
    <dgm:pt modelId="{53B84E2F-48A3-45B9-9728-28402EDED13E}" type="pres">
      <dgm:prSet presAssocID="{FD6581E3-3F55-4900-8440-967A02066322}" presName="parentText" presStyleLbl="node1" presStyleIdx="1" presStyleCnt="2">
        <dgm:presLayoutVars>
          <dgm:chMax val="0"/>
          <dgm:bulletEnabled val="1"/>
        </dgm:presLayoutVars>
      </dgm:prSet>
      <dgm:spPr/>
    </dgm:pt>
    <dgm:pt modelId="{7EE38A76-B003-48E7-8399-5FF9282993A1}" type="pres">
      <dgm:prSet presAssocID="{FD6581E3-3F55-4900-8440-967A02066322}" presName="childText" presStyleLbl="revTx" presStyleIdx="0" presStyleCnt="1">
        <dgm:presLayoutVars>
          <dgm:bulletEnabled val="1"/>
        </dgm:presLayoutVars>
      </dgm:prSet>
      <dgm:spPr/>
    </dgm:pt>
  </dgm:ptLst>
  <dgm:cxnLst>
    <dgm:cxn modelId="{6BDD2808-43CB-4D08-A47F-07EEB4793CC9}" srcId="{1DF478A4-3C53-4EC5-98A3-A5CEA8E898E9}" destId="{089DD85D-2DC3-4575-AEE1-13300D2D31EE}" srcOrd="3" destOrd="0" parTransId="{A06422A6-CA77-4208-BA0F-DF8A714F49C0}" sibTransId="{CDF661F2-1DEC-428B-8E51-6E4889FEE34B}"/>
    <dgm:cxn modelId="{8BFB0810-B82D-461B-B40A-97F450EAFF68}" type="presOf" srcId="{CAD9125A-214C-4313-B2B8-2B228E9EEA00}" destId="{A133E8D0-B81E-4795-AEB6-FB6AFD217BB9}" srcOrd="0" destOrd="0" presId="urn:microsoft.com/office/officeart/2005/8/layout/vList2"/>
    <dgm:cxn modelId="{1E432024-8EEA-4EF4-887E-0A8F4B72DE16}" type="presOf" srcId="{1DF478A4-3C53-4EC5-98A3-A5CEA8E898E9}" destId="{7EE38A76-B003-48E7-8399-5FF9282993A1}" srcOrd="0" destOrd="0" presId="urn:microsoft.com/office/officeart/2005/8/layout/vList2"/>
    <dgm:cxn modelId="{071A1F53-8532-4AC1-B9F7-792F08FF80D1}" type="presOf" srcId="{553BC5FA-726E-4B60-85C7-F286B9A3FCD3}" destId="{585DFC1E-1170-408E-ADE7-94FA6541897E}" srcOrd="0" destOrd="0" presId="urn:microsoft.com/office/officeart/2005/8/layout/vList2"/>
    <dgm:cxn modelId="{4CA2A57A-C237-4417-9676-466A284F30C5}" type="presOf" srcId="{8CBC08D0-41D1-4B7E-87C7-935D185796B5}" destId="{7EE38A76-B003-48E7-8399-5FF9282993A1}" srcOrd="0" destOrd="1" presId="urn:microsoft.com/office/officeart/2005/8/layout/vList2"/>
    <dgm:cxn modelId="{5F90C8A0-74CB-4E13-BD23-1EA1C293DF07}" srcId="{1DF478A4-3C53-4EC5-98A3-A5CEA8E898E9}" destId="{70E32A07-606D-43FF-9A46-BE2D85CF7BD7}" srcOrd="1" destOrd="0" parTransId="{E7991D94-137B-4CD9-9292-216E07131909}" sibTransId="{F46C4FE6-584C-4240-B671-08DA0126408F}"/>
    <dgm:cxn modelId="{2B51BBB7-D895-4B6E-904C-556433E764B6}" srcId="{553BC5FA-726E-4B60-85C7-F286B9A3FCD3}" destId="{CAD9125A-214C-4313-B2B8-2B228E9EEA00}" srcOrd="0" destOrd="0" parTransId="{51BAE7BC-2FB6-41C2-B07D-BBED5C5BD09D}" sibTransId="{2D5063E0-0C27-475B-A62F-E3462A21D1DF}"/>
    <dgm:cxn modelId="{54F065C7-45CE-4E3D-A0B8-D7D6D9CE4D52}" type="presOf" srcId="{089DD85D-2DC3-4575-AEE1-13300D2D31EE}" destId="{7EE38A76-B003-48E7-8399-5FF9282993A1}" srcOrd="0" destOrd="4" presId="urn:microsoft.com/office/officeart/2005/8/layout/vList2"/>
    <dgm:cxn modelId="{E4BFCFCE-988F-4073-8E82-F69F301E9DE5}" type="presOf" srcId="{7D4C647C-F1A7-4BC6-8EB4-AF031EDA66B9}" destId="{7EE38A76-B003-48E7-8399-5FF9282993A1}" srcOrd="0" destOrd="3" presId="urn:microsoft.com/office/officeart/2005/8/layout/vList2"/>
    <dgm:cxn modelId="{B474C2CF-8BD2-451E-A491-01543ECA30A5}" srcId="{FD6581E3-3F55-4900-8440-967A02066322}" destId="{1DF478A4-3C53-4EC5-98A3-A5CEA8E898E9}" srcOrd="0" destOrd="0" parTransId="{FCD23E17-8A56-4CFF-A3CD-BB25139615CE}" sibTransId="{E2CF05CE-1FEE-4578-86CD-A149DE71A0D7}"/>
    <dgm:cxn modelId="{BD9B34D3-B988-4B6F-AD7E-3B987F527EAA}" srcId="{1DF478A4-3C53-4EC5-98A3-A5CEA8E898E9}" destId="{8CBC08D0-41D1-4B7E-87C7-935D185796B5}" srcOrd="0" destOrd="0" parTransId="{DE9042C1-78C4-40EF-BDF8-6A6334936C99}" sibTransId="{B1927B4D-F34A-469B-885A-4B9EB6C30001}"/>
    <dgm:cxn modelId="{CFB4FCD4-EFBF-4313-A499-2217E8FF3A96}" srcId="{553BC5FA-726E-4B60-85C7-F286B9A3FCD3}" destId="{FD6581E3-3F55-4900-8440-967A02066322}" srcOrd="1" destOrd="0" parTransId="{B7FF9322-B0CC-43AD-9602-170AA1A3498A}" sibTransId="{B93589CB-949D-4207-AF85-CC61F4EC1C6F}"/>
    <dgm:cxn modelId="{02B145EB-CBD5-4400-AD10-1BF8896E19BA}" type="presOf" srcId="{70E32A07-606D-43FF-9A46-BE2D85CF7BD7}" destId="{7EE38A76-B003-48E7-8399-5FF9282993A1}" srcOrd="0" destOrd="2" presId="urn:microsoft.com/office/officeart/2005/8/layout/vList2"/>
    <dgm:cxn modelId="{4FB32CF7-3625-4939-BD9C-CADAB058E743}" type="presOf" srcId="{FD6581E3-3F55-4900-8440-967A02066322}" destId="{53B84E2F-48A3-45B9-9728-28402EDED13E}" srcOrd="0" destOrd="0" presId="urn:microsoft.com/office/officeart/2005/8/layout/vList2"/>
    <dgm:cxn modelId="{8CF5A8FC-C86F-4312-972B-3A7A9582A146}" srcId="{1DF478A4-3C53-4EC5-98A3-A5CEA8E898E9}" destId="{7D4C647C-F1A7-4BC6-8EB4-AF031EDA66B9}" srcOrd="2" destOrd="0" parTransId="{4A174475-B39D-4A84-BE23-FAA6E04A5BB8}" sibTransId="{58501D64-2CD0-49B9-9915-04EC7A56EDE0}"/>
    <dgm:cxn modelId="{D0E28261-384C-4305-84FA-39A1000CF2DA}" type="presParOf" srcId="{585DFC1E-1170-408E-ADE7-94FA6541897E}" destId="{A133E8D0-B81E-4795-AEB6-FB6AFD217BB9}" srcOrd="0" destOrd="0" presId="urn:microsoft.com/office/officeart/2005/8/layout/vList2"/>
    <dgm:cxn modelId="{B5F325AE-C372-43BC-B333-03384089F42E}" type="presParOf" srcId="{585DFC1E-1170-408E-ADE7-94FA6541897E}" destId="{EE78D4E9-D834-4785-A30A-6A4D7F0D149D}" srcOrd="1" destOrd="0" presId="urn:microsoft.com/office/officeart/2005/8/layout/vList2"/>
    <dgm:cxn modelId="{5A7411B1-56EF-49D3-B78A-3A8DACCE43AE}" type="presParOf" srcId="{585DFC1E-1170-408E-ADE7-94FA6541897E}" destId="{53B84E2F-48A3-45B9-9728-28402EDED13E}" srcOrd="2" destOrd="0" presId="urn:microsoft.com/office/officeart/2005/8/layout/vList2"/>
    <dgm:cxn modelId="{76374440-0110-4C08-A8B1-CEB6A37597E7}" type="presParOf" srcId="{585DFC1E-1170-408E-ADE7-94FA6541897E}" destId="{7EE38A76-B003-48E7-8399-5FF9282993A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7D3A60-E7F9-48DE-8C52-B9E5AABB25A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s-ES"/>
        </a:p>
      </dgm:t>
    </dgm:pt>
    <dgm:pt modelId="{891512EC-F8DE-488E-8EB7-53137954FFAC}">
      <dgm:prSet/>
      <dgm:spPr/>
      <dgm:t>
        <a:bodyPr/>
        <a:lstStyle/>
        <a:p>
          <a:pPr rtl="0"/>
          <a:r>
            <a:rPr lang="es-ES" b="1" dirty="0"/>
            <a:t>Compra Sustentable: </a:t>
          </a:r>
          <a:r>
            <a:rPr lang="es-ES" dirty="0"/>
            <a:t>este concepto es promovido por la norma ISO 20.400. Su foco no es la inclusión de grupos vulnerables en la cadena de valor de las empresas, sino que busca garantizar un suministro más respetuoso de derechos humanos, criterios sociales y ambientales. Se basa en los principios fundamentales de: </a:t>
          </a:r>
        </a:p>
      </dgm:t>
    </dgm:pt>
    <dgm:pt modelId="{36C3A6F7-58F0-4ED1-90CD-99A4F13D3037}" type="parTrans" cxnId="{0FAE15E5-AE2D-4F2E-95FA-BF96E0BBD647}">
      <dgm:prSet/>
      <dgm:spPr/>
      <dgm:t>
        <a:bodyPr/>
        <a:lstStyle/>
        <a:p>
          <a:endParaRPr lang="es-ES"/>
        </a:p>
      </dgm:t>
    </dgm:pt>
    <dgm:pt modelId="{70DFC29B-204C-4ED9-8EB8-B030B5D98BD6}" type="sibTrans" cxnId="{0FAE15E5-AE2D-4F2E-95FA-BF96E0BBD647}">
      <dgm:prSet/>
      <dgm:spPr/>
      <dgm:t>
        <a:bodyPr/>
        <a:lstStyle/>
        <a:p>
          <a:endParaRPr lang="es-ES"/>
        </a:p>
      </dgm:t>
    </dgm:pt>
    <dgm:pt modelId="{BB1C9466-3C31-430E-BCC1-11DB6C7D1070}">
      <dgm:prSet/>
      <dgm:spPr/>
      <dgm:t>
        <a:bodyPr/>
        <a:lstStyle/>
        <a:p>
          <a:pPr rtl="0"/>
          <a:r>
            <a:rPr lang="es-ES" b="1"/>
            <a:t>Rendición de cuentas</a:t>
          </a:r>
          <a:r>
            <a:rPr lang="es-ES"/>
            <a:t>: de los impactos en la sociedad, la economía y el medioambiente, teniendo en cuenta el ciclo de vida de bienes y servicios. </a:t>
          </a:r>
        </a:p>
      </dgm:t>
    </dgm:pt>
    <dgm:pt modelId="{A346AF99-0D9C-417A-BDBD-11730F964672}" type="parTrans" cxnId="{53BECB2B-D115-46F4-A396-E980212209CA}">
      <dgm:prSet/>
      <dgm:spPr/>
      <dgm:t>
        <a:bodyPr/>
        <a:lstStyle/>
        <a:p>
          <a:endParaRPr lang="es-ES"/>
        </a:p>
      </dgm:t>
    </dgm:pt>
    <dgm:pt modelId="{2CFCED23-95D8-4522-A818-7FBFEBF7C6F1}" type="sibTrans" cxnId="{53BECB2B-D115-46F4-A396-E980212209CA}">
      <dgm:prSet/>
      <dgm:spPr/>
      <dgm:t>
        <a:bodyPr/>
        <a:lstStyle/>
        <a:p>
          <a:endParaRPr lang="es-ES"/>
        </a:p>
      </dgm:t>
    </dgm:pt>
    <dgm:pt modelId="{05D28522-3967-40F6-A4A7-B8280F3E17A2}">
      <dgm:prSet/>
      <dgm:spPr/>
      <dgm:t>
        <a:bodyPr/>
        <a:lstStyle/>
        <a:p>
          <a:pPr rtl="0"/>
          <a:r>
            <a:rPr lang="es-ES" b="1" dirty="0"/>
            <a:t>Transparencia</a:t>
          </a:r>
          <a:r>
            <a:rPr lang="es-ES" dirty="0"/>
            <a:t>: en las decisiones de compra y las actividades que impactan en la sociedad, la economía y el medioambiente, alentando igualmente a los proveedores a aplicarlo.</a:t>
          </a:r>
        </a:p>
      </dgm:t>
    </dgm:pt>
    <dgm:pt modelId="{ED89F00A-03FA-4D64-96B9-B06646B5FE53}" type="parTrans" cxnId="{5DE45FFA-7FA1-4401-BFF7-F35DC87888F8}">
      <dgm:prSet/>
      <dgm:spPr/>
      <dgm:t>
        <a:bodyPr/>
        <a:lstStyle/>
        <a:p>
          <a:endParaRPr lang="es-ES"/>
        </a:p>
      </dgm:t>
    </dgm:pt>
    <dgm:pt modelId="{D5895884-5365-40E2-9380-A9758ACFCB7B}" type="sibTrans" cxnId="{5DE45FFA-7FA1-4401-BFF7-F35DC87888F8}">
      <dgm:prSet/>
      <dgm:spPr/>
      <dgm:t>
        <a:bodyPr/>
        <a:lstStyle/>
        <a:p>
          <a:endParaRPr lang="es-ES"/>
        </a:p>
      </dgm:t>
    </dgm:pt>
    <dgm:pt modelId="{4D6C3C4F-FAE2-4A0E-9D60-E172A2728603}">
      <dgm:prSet/>
      <dgm:spPr/>
      <dgm:t>
        <a:bodyPr/>
        <a:lstStyle/>
        <a:p>
          <a:pPr rtl="0"/>
          <a:r>
            <a:rPr lang="es-ES" b="1"/>
            <a:t>Comportamiento ético. </a:t>
          </a:r>
          <a:endParaRPr lang="es-ES"/>
        </a:p>
      </dgm:t>
    </dgm:pt>
    <dgm:pt modelId="{8D73D819-C7FC-420A-957D-A31E9BB0135C}" type="parTrans" cxnId="{DCB8BFF2-E3DC-4BDE-9DAC-BC8F5AB6C8E7}">
      <dgm:prSet/>
      <dgm:spPr/>
      <dgm:t>
        <a:bodyPr/>
        <a:lstStyle/>
        <a:p>
          <a:endParaRPr lang="es-ES"/>
        </a:p>
      </dgm:t>
    </dgm:pt>
    <dgm:pt modelId="{974F8D45-596E-4687-A930-ABACF20510CA}" type="sibTrans" cxnId="{DCB8BFF2-E3DC-4BDE-9DAC-BC8F5AB6C8E7}">
      <dgm:prSet/>
      <dgm:spPr/>
      <dgm:t>
        <a:bodyPr/>
        <a:lstStyle/>
        <a:p>
          <a:endParaRPr lang="es-ES"/>
        </a:p>
      </dgm:t>
    </dgm:pt>
    <dgm:pt modelId="{C012BB7A-0933-45F0-AF94-42D9A8106BE4}">
      <dgm:prSet/>
      <dgm:spPr/>
      <dgm:t>
        <a:bodyPr/>
        <a:lstStyle/>
        <a:p>
          <a:pPr rtl="0"/>
          <a:r>
            <a:rPr lang="es-ES" b="1"/>
            <a:t>Respeto de los intereses de las partes interesadas</a:t>
          </a:r>
          <a:r>
            <a:rPr lang="es-ES"/>
            <a:t>. </a:t>
          </a:r>
        </a:p>
      </dgm:t>
    </dgm:pt>
    <dgm:pt modelId="{5FC9627D-A96F-4458-998E-579968F54598}" type="parTrans" cxnId="{61469651-F728-4857-87B9-75E2747F38CA}">
      <dgm:prSet/>
      <dgm:spPr/>
      <dgm:t>
        <a:bodyPr/>
        <a:lstStyle/>
        <a:p>
          <a:endParaRPr lang="es-ES"/>
        </a:p>
      </dgm:t>
    </dgm:pt>
    <dgm:pt modelId="{B489D65B-39D0-4918-9ADF-96A83964DCC1}" type="sibTrans" cxnId="{61469651-F728-4857-87B9-75E2747F38CA}">
      <dgm:prSet/>
      <dgm:spPr/>
      <dgm:t>
        <a:bodyPr/>
        <a:lstStyle/>
        <a:p>
          <a:endParaRPr lang="es-ES"/>
        </a:p>
      </dgm:t>
    </dgm:pt>
    <dgm:pt modelId="{0614FD58-9965-444E-BB61-570D8B59E9DD}">
      <dgm:prSet/>
      <dgm:spPr/>
      <dgm:t>
        <a:bodyPr/>
        <a:lstStyle/>
        <a:p>
          <a:pPr rtl="0"/>
          <a:r>
            <a:rPr lang="es-ES" b="1"/>
            <a:t>Respeto del estado de derecho y las normas internacionales de comportamiento</a:t>
          </a:r>
          <a:r>
            <a:rPr lang="es-ES"/>
            <a:t>. </a:t>
          </a:r>
        </a:p>
      </dgm:t>
    </dgm:pt>
    <dgm:pt modelId="{EDBC3266-1A46-4958-B5A1-9FE9910A47AB}" type="parTrans" cxnId="{45C9A218-8E27-459B-981D-DAE70FF0BA89}">
      <dgm:prSet/>
      <dgm:spPr/>
      <dgm:t>
        <a:bodyPr/>
        <a:lstStyle/>
        <a:p>
          <a:endParaRPr lang="es-ES"/>
        </a:p>
      </dgm:t>
    </dgm:pt>
    <dgm:pt modelId="{2CBF3B97-5BA8-409D-AA92-A7699044DAD3}" type="sibTrans" cxnId="{45C9A218-8E27-459B-981D-DAE70FF0BA89}">
      <dgm:prSet/>
      <dgm:spPr/>
      <dgm:t>
        <a:bodyPr/>
        <a:lstStyle/>
        <a:p>
          <a:endParaRPr lang="es-ES"/>
        </a:p>
      </dgm:t>
    </dgm:pt>
    <dgm:pt modelId="{F671036B-782E-48F7-A991-012DD6472585}">
      <dgm:prSet/>
      <dgm:spPr/>
      <dgm:t>
        <a:bodyPr/>
        <a:lstStyle/>
        <a:p>
          <a:pPr rtl="0"/>
          <a:r>
            <a:rPr lang="pt-BR" b="1"/>
            <a:t>Soluciones transformadoras e innovadoras</a:t>
          </a:r>
          <a:r>
            <a:rPr lang="pt-BR"/>
            <a:t>. </a:t>
          </a:r>
          <a:endParaRPr lang="es-ES"/>
        </a:p>
      </dgm:t>
    </dgm:pt>
    <dgm:pt modelId="{7C14AC70-FAE8-4956-8D00-511F7743FF1C}" type="parTrans" cxnId="{6E8DFDA3-B126-42A2-B78C-E783057AC409}">
      <dgm:prSet/>
      <dgm:spPr/>
      <dgm:t>
        <a:bodyPr/>
        <a:lstStyle/>
        <a:p>
          <a:endParaRPr lang="es-ES"/>
        </a:p>
      </dgm:t>
    </dgm:pt>
    <dgm:pt modelId="{2F1AB510-0B34-4367-825E-57F8BAB5876A}" type="sibTrans" cxnId="{6E8DFDA3-B126-42A2-B78C-E783057AC409}">
      <dgm:prSet/>
      <dgm:spPr/>
      <dgm:t>
        <a:bodyPr/>
        <a:lstStyle/>
        <a:p>
          <a:endParaRPr lang="es-ES"/>
        </a:p>
      </dgm:t>
    </dgm:pt>
    <dgm:pt modelId="{BF875086-C432-4FEB-B5DF-3704DC8D83EC}">
      <dgm:prSet/>
      <dgm:spPr/>
      <dgm:t>
        <a:bodyPr/>
        <a:lstStyle/>
        <a:p>
          <a:pPr rtl="0"/>
          <a:r>
            <a:rPr lang="es-ES" b="1"/>
            <a:t>Foco en las necesidades</a:t>
          </a:r>
          <a:r>
            <a:rPr lang="es-ES"/>
            <a:t>. </a:t>
          </a:r>
        </a:p>
      </dgm:t>
    </dgm:pt>
    <dgm:pt modelId="{E6B373D4-E548-4FD9-B12F-BD70E32D2BEC}" type="parTrans" cxnId="{45AD5FB4-6F22-442D-980E-2ACBC8C89786}">
      <dgm:prSet/>
      <dgm:spPr/>
      <dgm:t>
        <a:bodyPr/>
        <a:lstStyle/>
        <a:p>
          <a:endParaRPr lang="es-ES"/>
        </a:p>
      </dgm:t>
    </dgm:pt>
    <dgm:pt modelId="{2566DC96-FBD4-42DB-8974-3DC369FCE37F}" type="sibTrans" cxnId="{45AD5FB4-6F22-442D-980E-2ACBC8C89786}">
      <dgm:prSet/>
      <dgm:spPr/>
      <dgm:t>
        <a:bodyPr/>
        <a:lstStyle/>
        <a:p>
          <a:endParaRPr lang="es-ES"/>
        </a:p>
      </dgm:t>
    </dgm:pt>
    <dgm:pt modelId="{91D3C87B-973E-4977-BA4E-39FF31AB0065}">
      <dgm:prSet/>
      <dgm:spPr/>
      <dgm:t>
        <a:bodyPr/>
        <a:lstStyle/>
        <a:p>
          <a:pPr rtl="0"/>
          <a:r>
            <a:rPr lang="es-ES" b="1"/>
            <a:t>Integración</a:t>
          </a:r>
          <a:r>
            <a:rPr lang="es-ES"/>
            <a:t>. </a:t>
          </a:r>
        </a:p>
      </dgm:t>
    </dgm:pt>
    <dgm:pt modelId="{E3113950-4141-487E-9949-31BBEEFAADA6}" type="parTrans" cxnId="{895157D7-9E79-4D2F-A8E5-982A05DCD21E}">
      <dgm:prSet/>
      <dgm:spPr/>
      <dgm:t>
        <a:bodyPr/>
        <a:lstStyle/>
        <a:p>
          <a:endParaRPr lang="es-ES"/>
        </a:p>
      </dgm:t>
    </dgm:pt>
    <dgm:pt modelId="{394EB107-0996-4177-8AB9-E23FCD4CC147}" type="sibTrans" cxnId="{895157D7-9E79-4D2F-A8E5-982A05DCD21E}">
      <dgm:prSet/>
      <dgm:spPr/>
      <dgm:t>
        <a:bodyPr/>
        <a:lstStyle/>
        <a:p>
          <a:endParaRPr lang="es-ES"/>
        </a:p>
      </dgm:t>
    </dgm:pt>
    <dgm:pt modelId="{DE7658E3-C388-4AB3-ABCE-FF7176A502FF}" type="pres">
      <dgm:prSet presAssocID="{AF7D3A60-E7F9-48DE-8C52-B9E5AABB25A0}" presName="linear" presStyleCnt="0">
        <dgm:presLayoutVars>
          <dgm:animLvl val="lvl"/>
          <dgm:resizeHandles val="exact"/>
        </dgm:presLayoutVars>
      </dgm:prSet>
      <dgm:spPr/>
    </dgm:pt>
    <dgm:pt modelId="{1D1D8329-034D-42F1-BFA2-0508F520FA63}" type="pres">
      <dgm:prSet presAssocID="{891512EC-F8DE-488E-8EB7-53137954FFAC}" presName="parentText" presStyleLbl="node1" presStyleIdx="0" presStyleCnt="1">
        <dgm:presLayoutVars>
          <dgm:chMax val="0"/>
          <dgm:bulletEnabled val="1"/>
        </dgm:presLayoutVars>
      </dgm:prSet>
      <dgm:spPr/>
    </dgm:pt>
    <dgm:pt modelId="{9A9F6076-AB1E-4B63-8BE1-5CDC6A54EEDB}" type="pres">
      <dgm:prSet presAssocID="{891512EC-F8DE-488E-8EB7-53137954FFAC}" presName="childText" presStyleLbl="revTx" presStyleIdx="0" presStyleCnt="1">
        <dgm:presLayoutVars>
          <dgm:bulletEnabled val="1"/>
        </dgm:presLayoutVars>
      </dgm:prSet>
      <dgm:spPr/>
    </dgm:pt>
  </dgm:ptLst>
  <dgm:cxnLst>
    <dgm:cxn modelId="{C68BDF13-82BC-4398-8941-77528D5835AF}" type="presOf" srcId="{C012BB7A-0933-45F0-AF94-42D9A8106BE4}" destId="{9A9F6076-AB1E-4B63-8BE1-5CDC6A54EEDB}" srcOrd="0" destOrd="3" presId="urn:microsoft.com/office/officeart/2005/8/layout/vList2"/>
    <dgm:cxn modelId="{45C9A218-8E27-459B-981D-DAE70FF0BA89}" srcId="{891512EC-F8DE-488E-8EB7-53137954FFAC}" destId="{0614FD58-9965-444E-BB61-570D8B59E9DD}" srcOrd="4" destOrd="0" parTransId="{EDBC3266-1A46-4958-B5A1-9FE9910A47AB}" sibTransId="{2CBF3B97-5BA8-409D-AA92-A7699044DAD3}"/>
    <dgm:cxn modelId="{DF83221A-7EA4-48A2-9A24-FB8BDF3B127C}" type="presOf" srcId="{F671036B-782E-48F7-A991-012DD6472585}" destId="{9A9F6076-AB1E-4B63-8BE1-5CDC6A54EEDB}" srcOrd="0" destOrd="5" presId="urn:microsoft.com/office/officeart/2005/8/layout/vList2"/>
    <dgm:cxn modelId="{102BE320-00E9-487C-9217-8E8618A26190}" type="presOf" srcId="{BF875086-C432-4FEB-B5DF-3704DC8D83EC}" destId="{9A9F6076-AB1E-4B63-8BE1-5CDC6A54EEDB}" srcOrd="0" destOrd="6" presId="urn:microsoft.com/office/officeart/2005/8/layout/vList2"/>
    <dgm:cxn modelId="{6196A022-EF34-4635-9165-757235608275}" type="presOf" srcId="{BB1C9466-3C31-430E-BCC1-11DB6C7D1070}" destId="{9A9F6076-AB1E-4B63-8BE1-5CDC6A54EEDB}" srcOrd="0" destOrd="0" presId="urn:microsoft.com/office/officeart/2005/8/layout/vList2"/>
    <dgm:cxn modelId="{53BECB2B-D115-46F4-A396-E980212209CA}" srcId="{891512EC-F8DE-488E-8EB7-53137954FFAC}" destId="{BB1C9466-3C31-430E-BCC1-11DB6C7D1070}" srcOrd="0" destOrd="0" parTransId="{A346AF99-0D9C-417A-BDBD-11730F964672}" sibTransId="{2CFCED23-95D8-4522-A818-7FBFEBF7C6F1}"/>
    <dgm:cxn modelId="{EF8C152D-2AB9-4CE0-B6CA-4F81C3C5AA0F}" type="presOf" srcId="{05D28522-3967-40F6-A4A7-B8280F3E17A2}" destId="{9A9F6076-AB1E-4B63-8BE1-5CDC6A54EEDB}" srcOrd="0" destOrd="1" presId="urn:microsoft.com/office/officeart/2005/8/layout/vList2"/>
    <dgm:cxn modelId="{61469651-F728-4857-87B9-75E2747F38CA}" srcId="{891512EC-F8DE-488E-8EB7-53137954FFAC}" destId="{C012BB7A-0933-45F0-AF94-42D9A8106BE4}" srcOrd="3" destOrd="0" parTransId="{5FC9627D-A96F-4458-998E-579968F54598}" sibTransId="{B489D65B-39D0-4918-9ADF-96A83964DCC1}"/>
    <dgm:cxn modelId="{ADF3EE9E-67D2-4B75-8635-87A689548FD1}" type="presOf" srcId="{0614FD58-9965-444E-BB61-570D8B59E9DD}" destId="{9A9F6076-AB1E-4B63-8BE1-5CDC6A54EEDB}" srcOrd="0" destOrd="4" presId="urn:microsoft.com/office/officeart/2005/8/layout/vList2"/>
    <dgm:cxn modelId="{6E8DFDA3-B126-42A2-B78C-E783057AC409}" srcId="{891512EC-F8DE-488E-8EB7-53137954FFAC}" destId="{F671036B-782E-48F7-A991-012DD6472585}" srcOrd="5" destOrd="0" parTransId="{7C14AC70-FAE8-4956-8D00-511F7743FF1C}" sibTransId="{2F1AB510-0B34-4367-825E-57F8BAB5876A}"/>
    <dgm:cxn modelId="{3FFBB0A6-F808-41B1-9346-8CDC390B0EF5}" type="presOf" srcId="{891512EC-F8DE-488E-8EB7-53137954FFAC}" destId="{1D1D8329-034D-42F1-BFA2-0508F520FA63}" srcOrd="0" destOrd="0" presId="urn:microsoft.com/office/officeart/2005/8/layout/vList2"/>
    <dgm:cxn modelId="{362C77AB-1D74-4025-ADD8-BB4DBF0FA6A4}" type="presOf" srcId="{AF7D3A60-E7F9-48DE-8C52-B9E5AABB25A0}" destId="{DE7658E3-C388-4AB3-ABCE-FF7176A502FF}" srcOrd="0" destOrd="0" presId="urn:microsoft.com/office/officeart/2005/8/layout/vList2"/>
    <dgm:cxn modelId="{45AD5FB4-6F22-442D-980E-2ACBC8C89786}" srcId="{891512EC-F8DE-488E-8EB7-53137954FFAC}" destId="{BF875086-C432-4FEB-B5DF-3704DC8D83EC}" srcOrd="6" destOrd="0" parTransId="{E6B373D4-E548-4FD9-B12F-BD70E32D2BEC}" sibTransId="{2566DC96-FBD4-42DB-8974-3DC369FCE37F}"/>
    <dgm:cxn modelId="{4F797EC7-84F5-4B88-893B-A74135D1C4E8}" type="presOf" srcId="{4D6C3C4F-FAE2-4A0E-9D60-E172A2728603}" destId="{9A9F6076-AB1E-4B63-8BE1-5CDC6A54EEDB}" srcOrd="0" destOrd="2" presId="urn:microsoft.com/office/officeart/2005/8/layout/vList2"/>
    <dgm:cxn modelId="{895157D7-9E79-4D2F-A8E5-982A05DCD21E}" srcId="{891512EC-F8DE-488E-8EB7-53137954FFAC}" destId="{91D3C87B-973E-4977-BA4E-39FF31AB0065}" srcOrd="7" destOrd="0" parTransId="{E3113950-4141-487E-9949-31BBEEFAADA6}" sibTransId="{394EB107-0996-4177-8AB9-E23FCD4CC147}"/>
    <dgm:cxn modelId="{0FAE15E5-AE2D-4F2E-95FA-BF96E0BBD647}" srcId="{AF7D3A60-E7F9-48DE-8C52-B9E5AABB25A0}" destId="{891512EC-F8DE-488E-8EB7-53137954FFAC}" srcOrd="0" destOrd="0" parTransId="{36C3A6F7-58F0-4ED1-90CD-99A4F13D3037}" sibTransId="{70DFC29B-204C-4ED9-8EB8-B030B5D98BD6}"/>
    <dgm:cxn modelId="{CF1367EE-DD6F-4B81-9E77-D21FAFF4FE03}" type="presOf" srcId="{91D3C87B-973E-4977-BA4E-39FF31AB0065}" destId="{9A9F6076-AB1E-4B63-8BE1-5CDC6A54EEDB}" srcOrd="0" destOrd="7" presId="urn:microsoft.com/office/officeart/2005/8/layout/vList2"/>
    <dgm:cxn modelId="{DCB8BFF2-E3DC-4BDE-9DAC-BC8F5AB6C8E7}" srcId="{891512EC-F8DE-488E-8EB7-53137954FFAC}" destId="{4D6C3C4F-FAE2-4A0E-9D60-E172A2728603}" srcOrd="2" destOrd="0" parTransId="{8D73D819-C7FC-420A-957D-A31E9BB0135C}" sibTransId="{974F8D45-596E-4687-A930-ABACF20510CA}"/>
    <dgm:cxn modelId="{5DE45FFA-7FA1-4401-BFF7-F35DC87888F8}" srcId="{891512EC-F8DE-488E-8EB7-53137954FFAC}" destId="{05D28522-3967-40F6-A4A7-B8280F3E17A2}" srcOrd="1" destOrd="0" parTransId="{ED89F00A-03FA-4D64-96B9-B06646B5FE53}" sibTransId="{D5895884-5365-40E2-9380-A9758ACFCB7B}"/>
    <dgm:cxn modelId="{E1757FFD-E059-45B9-9233-0DA376F5802B}" type="presParOf" srcId="{DE7658E3-C388-4AB3-ABCE-FF7176A502FF}" destId="{1D1D8329-034D-42F1-BFA2-0508F520FA63}" srcOrd="0" destOrd="0" presId="urn:microsoft.com/office/officeart/2005/8/layout/vList2"/>
    <dgm:cxn modelId="{C4E68D68-D117-4024-B6F0-33C322F0AFC0}" type="presParOf" srcId="{DE7658E3-C388-4AB3-ABCE-FF7176A502FF}" destId="{9A9F6076-AB1E-4B63-8BE1-5CDC6A54EED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4E23F1-2B9D-4291-842C-F2573B317CAB}"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ES"/>
        </a:p>
      </dgm:t>
    </dgm:pt>
    <dgm:pt modelId="{68583858-E0C8-47EA-8381-3F4F17890523}">
      <dgm:prSet/>
      <dgm:spPr/>
      <dgm:t>
        <a:bodyPr/>
        <a:lstStyle/>
        <a:p>
          <a:pPr rtl="0"/>
          <a:r>
            <a:rPr lang="es-AR" dirty="0"/>
            <a:t>¿Qué son los negocios inclusivos?</a:t>
          </a:r>
          <a:endParaRPr lang="es-ES" dirty="0"/>
        </a:p>
      </dgm:t>
    </dgm:pt>
    <dgm:pt modelId="{E9963986-1731-4457-8BCA-58174695D16A}" type="parTrans" cxnId="{89548523-A8D8-45B1-BB72-C3992B29F1BC}">
      <dgm:prSet/>
      <dgm:spPr/>
      <dgm:t>
        <a:bodyPr/>
        <a:lstStyle/>
        <a:p>
          <a:endParaRPr lang="es-ES"/>
        </a:p>
      </dgm:t>
    </dgm:pt>
    <dgm:pt modelId="{B37ABCA4-3007-4136-B569-7D905DFF277A}" type="sibTrans" cxnId="{89548523-A8D8-45B1-BB72-C3992B29F1BC}">
      <dgm:prSet/>
      <dgm:spPr/>
      <dgm:t>
        <a:bodyPr/>
        <a:lstStyle/>
        <a:p>
          <a:endParaRPr lang="es-ES"/>
        </a:p>
      </dgm:t>
    </dgm:pt>
    <dgm:pt modelId="{DCE644A6-198C-42AB-9DF8-F02F4D351D7F}" type="pres">
      <dgm:prSet presAssocID="{CA4E23F1-2B9D-4291-842C-F2573B317CAB}" presName="linear" presStyleCnt="0">
        <dgm:presLayoutVars>
          <dgm:animLvl val="lvl"/>
          <dgm:resizeHandles val="exact"/>
        </dgm:presLayoutVars>
      </dgm:prSet>
      <dgm:spPr/>
    </dgm:pt>
    <dgm:pt modelId="{CE3C4688-5E9F-4995-9F92-0FD49B3C8AAE}" type="pres">
      <dgm:prSet presAssocID="{68583858-E0C8-47EA-8381-3F4F17890523}" presName="parentText" presStyleLbl="node1" presStyleIdx="0" presStyleCnt="1" custLinFactNeighborY="4153">
        <dgm:presLayoutVars>
          <dgm:chMax val="0"/>
          <dgm:bulletEnabled val="1"/>
        </dgm:presLayoutVars>
      </dgm:prSet>
      <dgm:spPr/>
    </dgm:pt>
  </dgm:ptLst>
  <dgm:cxnLst>
    <dgm:cxn modelId="{89548523-A8D8-45B1-BB72-C3992B29F1BC}" srcId="{CA4E23F1-2B9D-4291-842C-F2573B317CAB}" destId="{68583858-E0C8-47EA-8381-3F4F17890523}" srcOrd="0" destOrd="0" parTransId="{E9963986-1731-4457-8BCA-58174695D16A}" sibTransId="{B37ABCA4-3007-4136-B569-7D905DFF277A}"/>
    <dgm:cxn modelId="{4BF1576E-6AEC-4371-A233-63C8A793EBAA}" type="presOf" srcId="{68583858-E0C8-47EA-8381-3F4F17890523}" destId="{CE3C4688-5E9F-4995-9F92-0FD49B3C8AAE}" srcOrd="0" destOrd="0" presId="urn:microsoft.com/office/officeart/2005/8/layout/vList2"/>
    <dgm:cxn modelId="{29C3BD7E-BB16-4E7B-B1AF-5D16720BB827}" type="presOf" srcId="{CA4E23F1-2B9D-4291-842C-F2573B317CAB}" destId="{DCE644A6-198C-42AB-9DF8-F02F4D351D7F}" srcOrd="0" destOrd="0" presId="urn:microsoft.com/office/officeart/2005/8/layout/vList2"/>
    <dgm:cxn modelId="{D048D2C7-F4D5-4BE5-A12C-151BC9DF0DBE}" type="presParOf" srcId="{DCE644A6-198C-42AB-9DF8-F02F4D351D7F}" destId="{CE3C4688-5E9F-4995-9F92-0FD49B3C8A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4E23F1-2B9D-4291-842C-F2573B317CAB}"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ES"/>
        </a:p>
      </dgm:t>
    </dgm:pt>
    <dgm:pt modelId="{68583858-E0C8-47EA-8381-3F4F17890523}">
      <dgm:prSet/>
      <dgm:spPr/>
      <dgm:t>
        <a:bodyPr/>
        <a:lstStyle/>
        <a:p>
          <a:pPr rtl="0"/>
          <a:r>
            <a:rPr lang="es-AR" dirty="0"/>
            <a:t>¿Qué son los negocios inclusivos?</a:t>
          </a:r>
          <a:endParaRPr lang="es-ES" dirty="0"/>
        </a:p>
      </dgm:t>
    </dgm:pt>
    <dgm:pt modelId="{E9963986-1731-4457-8BCA-58174695D16A}" type="parTrans" cxnId="{89548523-A8D8-45B1-BB72-C3992B29F1BC}">
      <dgm:prSet/>
      <dgm:spPr/>
      <dgm:t>
        <a:bodyPr/>
        <a:lstStyle/>
        <a:p>
          <a:endParaRPr lang="es-ES"/>
        </a:p>
      </dgm:t>
    </dgm:pt>
    <dgm:pt modelId="{B37ABCA4-3007-4136-B569-7D905DFF277A}" type="sibTrans" cxnId="{89548523-A8D8-45B1-BB72-C3992B29F1BC}">
      <dgm:prSet/>
      <dgm:spPr/>
      <dgm:t>
        <a:bodyPr/>
        <a:lstStyle/>
        <a:p>
          <a:endParaRPr lang="es-ES"/>
        </a:p>
      </dgm:t>
    </dgm:pt>
    <dgm:pt modelId="{DCE644A6-198C-42AB-9DF8-F02F4D351D7F}" type="pres">
      <dgm:prSet presAssocID="{CA4E23F1-2B9D-4291-842C-F2573B317CAB}" presName="linear" presStyleCnt="0">
        <dgm:presLayoutVars>
          <dgm:animLvl val="lvl"/>
          <dgm:resizeHandles val="exact"/>
        </dgm:presLayoutVars>
      </dgm:prSet>
      <dgm:spPr/>
    </dgm:pt>
    <dgm:pt modelId="{CE3C4688-5E9F-4995-9F92-0FD49B3C8AAE}" type="pres">
      <dgm:prSet presAssocID="{68583858-E0C8-47EA-8381-3F4F17890523}" presName="parentText" presStyleLbl="node1" presStyleIdx="0" presStyleCnt="1" custLinFactNeighborY="4153">
        <dgm:presLayoutVars>
          <dgm:chMax val="0"/>
          <dgm:bulletEnabled val="1"/>
        </dgm:presLayoutVars>
      </dgm:prSet>
      <dgm:spPr/>
    </dgm:pt>
  </dgm:ptLst>
  <dgm:cxnLst>
    <dgm:cxn modelId="{E3A91605-E39A-42B0-A903-1608AF24320E}" type="presOf" srcId="{CA4E23F1-2B9D-4291-842C-F2573B317CAB}" destId="{DCE644A6-198C-42AB-9DF8-F02F4D351D7F}" srcOrd="0" destOrd="0" presId="urn:microsoft.com/office/officeart/2005/8/layout/vList2"/>
    <dgm:cxn modelId="{89548523-A8D8-45B1-BB72-C3992B29F1BC}" srcId="{CA4E23F1-2B9D-4291-842C-F2573B317CAB}" destId="{68583858-E0C8-47EA-8381-3F4F17890523}" srcOrd="0" destOrd="0" parTransId="{E9963986-1731-4457-8BCA-58174695D16A}" sibTransId="{B37ABCA4-3007-4136-B569-7D905DFF277A}"/>
    <dgm:cxn modelId="{D92BD96B-3452-4AC4-A7AA-C451E132925A}" type="presOf" srcId="{68583858-E0C8-47EA-8381-3F4F17890523}" destId="{CE3C4688-5E9F-4995-9F92-0FD49B3C8AAE}" srcOrd="0" destOrd="0" presId="urn:microsoft.com/office/officeart/2005/8/layout/vList2"/>
    <dgm:cxn modelId="{9344121D-C4ED-425E-B9A4-C0F986C5E7EE}" type="presParOf" srcId="{DCE644A6-198C-42AB-9DF8-F02F4D351D7F}" destId="{CE3C4688-5E9F-4995-9F92-0FD49B3C8A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4E23F1-2B9D-4291-842C-F2573B317CAB}"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s-ES"/>
        </a:p>
      </dgm:t>
    </dgm:pt>
    <dgm:pt modelId="{68583858-E0C8-47EA-8381-3F4F17890523}">
      <dgm:prSet/>
      <dgm:spPr/>
      <dgm:t>
        <a:bodyPr/>
        <a:lstStyle/>
        <a:p>
          <a:pPr rtl="0"/>
          <a:r>
            <a:rPr lang="es-AR" dirty="0"/>
            <a:t>¿Qué son los negocios inclusivos?</a:t>
          </a:r>
          <a:endParaRPr lang="es-ES" dirty="0"/>
        </a:p>
      </dgm:t>
    </dgm:pt>
    <dgm:pt modelId="{E9963986-1731-4457-8BCA-58174695D16A}" type="parTrans" cxnId="{89548523-A8D8-45B1-BB72-C3992B29F1BC}">
      <dgm:prSet/>
      <dgm:spPr/>
      <dgm:t>
        <a:bodyPr/>
        <a:lstStyle/>
        <a:p>
          <a:endParaRPr lang="es-ES"/>
        </a:p>
      </dgm:t>
    </dgm:pt>
    <dgm:pt modelId="{B37ABCA4-3007-4136-B569-7D905DFF277A}" type="sibTrans" cxnId="{89548523-A8D8-45B1-BB72-C3992B29F1BC}">
      <dgm:prSet/>
      <dgm:spPr/>
      <dgm:t>
        <a:bodyPr/>
        <a:lstStyle/>
        <a:p>
          <a:endParaRPr lang="es-ES"/>
        </a:p>
      </dgm:t>
    </dgm:pt>
    <dgm:pt modelId="{DCE644A6-198C-42AB-9DF8-F02F4D351D7F}" type="pres">
      <dgm:prSet presAssocID="{CA4E23F1-2B9D-4291-842C-F2573B317CAB}" presName="linear" presStyleCnt="0">
        <dgm:presLayoutVars>
          <dgm:animLvl val="lvl"/>
          <dgm:resizeHandles val="exact"/>
        </dgm:presLayoutVars>
      </dgm:prSet>
      <dgm:spPr/>
    </dgm:pt>
    <dgm:pt modelId="{CE3C4688-5E9F-4995-9F92-0FD49B3C8AAE}" type="pres">
      <dgm:prSet presAssocID="{68583858-E0C8-47EA-8381-3F4F17890523}" presName="parentText" presStyleLbl="node1" presStyleIdx="0" presStyleCnt="1" custLinFactNeighborY="4153">
        <dgm:presLayoutVars>
          <dgm:chMax val="0"/>
          <dgm:bulletEnabled val="1"/>
        </dgm:presLayoutVars>
      </dgm:prSet>
      <dgm:spPr/>
    </dgm:pt>
  </dgm:ptLst>
  <dgm:cxnLst>
    <dgm:cxn modelId="{89548523-A8D8-45B1-BB72-C3992B29F1BC}" srcId="{CA4E23F1-2B9D-4291-842C-F2573B317CAB}" destId="{68583858-E0C8-47EA-8381-3F4F17890523}" srcOrd="0" destOrd="0" parTransId="{E9963986-1731-4457-8BCA-58174695D16A}" sibTransId="{B37ABCA4-3007-4136-B569-7D905DFF277A}"/>
    <dgm:cxn modelId="{8DEEA339-5108-4827-B908-99CCD85B2380}" type="presOf" srcId="{CA4E23F1-2B9D-4291-842C-F2573B317CAB}" destId="{DCE644A6-198C-42AB-9DF8-F02F4D351D7F}" srcOrd="0" destOrd="0" presId="urn:microsoft.com/office/officeart/2005/8/layout/vList2"/>
    <dgm:cxn modelId="{F83D7CFF-5CF6-418A-BFEA-FECDCD90DF6F}" type="presOf" srcId="{68583858-E0C8-47EA-8381-3F4F17890523}" destId="{CE3C4688-5E9F-4995-9F92-0FD49B3C8AAE}" srcOrd="0" destOrd="0" presId="urn:microsoft.com/office/officeart/2005/8/layout/vList2"/>
    <dgm:cxn modelId="{63D44A26-3A07-421B-9341-48CDD07B6535}" type="presParOf" srcId="{DCE644A6-198C-42AB-9DF8-F02F4D351D7F}" destId="{CE3C4688-5E9F-4995-9F92-0FD49B3C8A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1F047-5DC0-486B-BD16-0CFAD07061F3}">
      <dsp:nvSpPr>
        <dsp:cNvPr id="0" name=""/>
        <dsp:cNvSpPr/>
      </dsp:nvSpPr>
      <dsp:spPr>
        <a:xfrm rot="21300000">
          <a:off x="566603" y="1418016"/>
          <a:ext cx="8142733" cy="712396"/>
        </a:xfrm>
        <a:prstGeom prst="mathMinus">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6296F6-630D-4493-9F90-6CF01C6EC639}">
      <dsp:nvSpPr>
        <dsp:cNvPr id="0" name=""/>
        <dsp:cNvSpPr/>
      </dsp:nvSpPr>
      <dsp:spPr>
        <a:xfrm>
          <a:off x="1570741" y="216234"/>
          <a:ext cx="2592718" cy="1371439"/>
        </a:xfrm>
        <a:prstGeom prst="downArrow">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00B77-FAB1-495C-90E3-075ACF8842FC}">
      <dsp:nvSpPr>
        <dsp:cNvPr id="0" name=""/>
        <dsp:cNvSpPr/>
      </dsp:nvSpPr>
      <dsp:spPr>
        <a:xfrm>
          <a:off x="5026906" y="0"/>
          <a:ext cx="2968301" cy="149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s-ES" sz="2100" kern="1200" dirty="0"/>
            <a:t>Potenciar impactos positivos </a:t>
          </a:r>
        </a:p>
      </dsp:txBody>
      <dsp:txXfrm>
        <a:off x="5026906" y="0"/>
        <a:ext cx="2968301" cy="1490340"/>
      </dsp:txXfrm>
    </dsp:sp>
    <dsp:sp modelId="{9A52443A-0592-426C-BB09-8D5D7CA4D344}">
      <dsp:nvSpPr>
        <dsp:cNvPr id="0" name=""/>
        <dsp:cNvSpPr/>
      </dsp:nvSpPr>
      <dsp:spPr>
        <a:xfrm>
          <a:off x="5380045" y="1951636"/>
          <a:ext cx="2782782" cy="1419372"/>
        </a:xfrm>
        <a:prstGeom prst="upArrow">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AFF55-3316-4AF4-BF28-B785ABF3586B}">
      <dsp:nvSpPr>
        <dsp:cNvPr id="0" name=""/>
        <dsp:cNvSpPr/>
      </dsp:nvSpPr>
      <dsp:spPr>
        <a:xfrm>
          <a:off x="1391391" y="2058089"/>
          <a:ext cx="2968301" cy="149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s-ES" sz="2100" kern="1200" dirty="0"/>
            <a:t>Mitigar riesgos operacionales, reputacionales y/o económicos</a:t>
          </a:r>
        </a:p>
      </dsp:txBody>
      <dsp:txXfrm>
        <a:off x="1391391" y="2058089"/>
        <a:ext cx="2968301" cy="1490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EE20-7F3F-49AA-A3E6-0B3F686AF80D}">
      <dsp:nvSpPr>
        <dsp:cNvPr id="0" name=""/>
        <dsp:cNvSpPr/>
      </dsp:nvSpPr>
      <dsp:spPr>
        <a:xfrm>
          <a:off x="0" y="383551"/>
          <a:ext cx="9179405" cy="5737128"/>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8D6B8D-0F7F-4DE1-90D0-14F8C1767B7C}">
      <dsp:nvSpPr>
        <dsp:cNvPr id="0" name=""/>
        <dsp:cNvSpPr/>
      </dsp:nvSpPr>
      <dsp:spPr>
        <a:xfrm>
          <a:off x="1165784" y="4151541"/>
          <a:ext cx="238664" cy="238664"/>
        </a:xfrm>
        <a:prstGeom prst="ellipse">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2F9338D-2783-4DE6-B139-6701ACCE6566}">
      <dsp:nvSpPr>
        <dsp:cNvPr id="0" name=""/>
        <dsp:cNvSpPr/>
      </dsp:nvSpPr>
      <dsp:spPr>
        <a:xfrm>
          <a:off x="1285116" y="4270874"/>
          <a:ext cx="2138801" cy="165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63" tIns="0" rIns="0" bIns="0" numCol="1" spcCol="1270" anchor="t" anchorCtr="0">
          <a:noAutofit/>
        </a:bodyPr>
        <a:lstStyle/>
        <a:p>
          <a:pPr marL="0" lvl="0" indent="0" algn="l" defTabSz="1422400" rtl="0">
            <a:lnSpc>
              <a:spcPct val="90000"/>
            </a:lnSpc>
            <a:spcBef>
              <a:spcPct val="0"/>
            </a:spcBef>
            <a:spcAft>
              <a:spcPct val="35000"/>
            </a:spcAft>
            <a:buNone/>
          </a:pPr>
          <a:r>
            <a:rPr lang="es-ES" sz="3200" kern="1200"/>
            <a:t>Compra Local</a:t>
          </a:r>
          <a:endParaRPr lang="es-ES" sz="3200" kern="1200" dirty="0"/>
        </a:p>
      </dsp:txBody>
      <dsp:txXfrm>
        <a:off x="1285116" y="4270874"/>
        <a:ext cx="2138801" cy="1658030"/>
      </dsp:txXfrm>
    </dsp:sp>
    <dsp:sp modelId="{41ABFC2E-C0B4-4038-A3B9-0F3C014710FE}">
      <dsp:nvSpPr>
        <dsp:cNvPr id="0" name=""/>
        <dsp:cNvSpPr/>
      </dsp:nvSpPr>
      <dsp:spPr>
        <a:xfrm>
          <a:off x="3272457" y="2592190"/>
          <a:ext cx="431432" cy="431432"/>
        </a:xfrm>
        <a:prstGeom prst="ellipse">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852B4A-90B2-432A-A42B-5ECE341FF32F}">
      <dsp:nvSpPr>
        <dsp:cNvPr id="0" name=""/>
        <dsp:cNvSpPr/>
      </dsp:nvSpPr>
      <dsp:spPr>
        <a:xfrm>
          <a:off x="3488173" y="2807906"/>
          <a:ext cx="2203057" cy="3120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7" tIns="0" rIns="0" bIns="0" numCol="1" spcCol="1270" anchor="t" anchorCtr="0">
          <a:noAutofit/>
        </a:bodyPr>
        <a:lstStyle/>
        <a:p>
          <a:pPr marL="0" lvl="0" indent="0" algn="l" defTabSz="1422400" rtl="0">
            <a:lnSpc>
              <a:spcPct val="90000"/>
            </a:lnSpc>
            <a:spcBef>
              <a:spcPct val="0"/>
            </a:spcBef>
            <a:spcAft>
              <a:spcPct val="35000"/>
            </a:spcAft>
            <a:buNone/>
          </a:pPr>
          <a:r>
            <a:rPr lang="es-ES" sz="3200" kern="1200" dirty="0"/>
            <a:t>Compra Sustentable</a:t>
          </a:r>
        </a:p>
      </dsp:txBody>
      <dsp:txXfrm>
        <a:off x="3488173" y="2807906"/>
        <a:ext cx="2203057" cy="3120997"/>
      </dsp:txXfrm>
    </dsp:sp>
    <dsp:sp modelId="{A8E540ED-1369-4C37-8871-952033879A6D}">
      <dsp:nvSpPr>
        <dsp:cNvPr id="0" name=""/>
        <dsp:cNvSpPr/>
      </dsp:nvSpPr>
      <dsp:spPr>
        <a:xfrm>
          <a:off x="5805973" y="1643269"/>
          <a:ext cx="596661" cy="596661"/>
        </a:xfrm>
        <a:prstGeom prst="ellipse">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7631CFD-30FC-4B12-A41C-6B45FEFA23EF}">
      <dsp:nvSpPr>
        <dsp:cNvPr id="0" name=""/>
        <dsp:cNvSpPr/>
      </dsp:nvSpPr>
      <dsp:spPr>
        <a:xfrm>
          <a:off x="6104304" y="1941600"/>
          <a:ext cx="2203057" cy="3987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158" tIns="0" rIns="0" bIns="0" numCol="1" spcCol="1270" anchor="t" anchorCtr="0">
          <a:noAutofit/>
        </a:bodyPr>
        <a:lstStyle/>
        <a:p>
          <a:pPr marL="0" lvl="0" indent="0" algn="l" defTabSz="1422400" rtl="0">
            <a:lnSpc>
              <a:spcPct val="90000"/>
            </a:lnSpc>
            <a:spcBef>
              <a:spcPct val="0"/>
            </a:spcBef>
            <a:spcAft>
              <a:spcPct val="35000"/>
            </a:spcAft>
            <a:buNone/>
          </a:pPr>
          <a:r>
            <a:rPr lang="es-ES" sz="3200" kern="1200" dirty="0"/>
            <a:t>Compra Inclusiva</a:t>
          </a:r>
        </a:p>
      </dsp:txBody>
      <dsp:txXfrm>
        <a:off x="6104304" y="1941600"/>
        <a:ext cx="2203057" cy="3987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3E8D0-B81E-4795-AEB6-FB6AFD217BB9}">
      <dsp:nvSpPr>
        <dsp:cNvPr id="0" name=""/>
        <dsp:cNvSpPr/>
      </dsp:nvSpPr>
      <dsp:spPr>
        <a:xfrm>
          <a:off x="0" y="394074"/>
          <a:ext cx="8809221"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s-ES" sz="2600" kern="1200"/>
            <a:t>- Compra Local: el foco pasa por promover la generación de renta y empleo en áreas de incidencia directa del comprador. </a:t>
          </a:r>
        </a:p>
      </dsp:txBody>
      <dsp:txXfrm>
        <a:off x="50489" y="444563"/>
        <a:ext cx="8708243" cy="933302"/>
      </dsp:txXfrm>
    </dsp:sp>
    <dsp:sp modelId="{53B84E2F-48A3-45B9-9728-28402EDED13E}">
      <dsp:nvSpPr>
        <dsp:cNvPr id="0" name=""/>
        <dsp:cNvSpPr/>
      </dsp:nvSpPr>
      <dsp:spPr>
        <a:xfrm>
          <a:off x="0" y="1503234"/>
          <a:ext cx="8809221"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s-ES" sz="2600" kern="1200" dirty="0"/>
            <a:t>- Son ejemplos la ISO 26.000 y los lineamientos de la Corporación Financiera Internacional promueven este enfoque. </a:t>
          </a:r>
        </a:p>
      </dsp:txBody>
      <dsp:txXfrm>
        <a:off x="50489" y="1553723"/>
        <a:ext cx="8708243" cy="933302"/>
      </dsp:txXfrm>
    </dsp:sp>
    <dsp:sp modelId="{7EE38A76-B003-48E7-8399-5FF9282993A1}">
      <dsp:nvSpPr>
        <dsp:cNvPr id="0" name=""/>
        <dsp:cNvSpPr/>
      </dsp:nvSpPr>
      <dsp:spPr>
        <a:xfrm>
          <a:off x="0" y="2537514"/>
          <a:ext cx="8809221" cy="2852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es-ES" sz="2000" kern="1200"/>
            <a:t>La ISO 26.000 menciona explícitamente en su Capítulo 6</a:t>
          </a:r>
        </a:p>
        <a:p>
          <a:pPr marL="457200" lvl="2" indent="-228600" algn="l" defTabSz="889000" rtl="0">
            <a:lnSpc>
              <a:spcPct val="90000"/>
            </a:lnSpc>
            <a:spcBef>
              <a:spcPct val="0"/>
            </a:spcBef>
            <a:spcAft>
              <a:spcPct val="20000"/>
            </a:spcAft>
            <a:buChar char="•"/>
          </a:pPr>
          <a:r>
            <a:rPr lang="es-ES" sz="2000" kern="1200"/>
            <a:t>“preferencia por proveedores locales”</a:t>
          </a:r>
        </a:p>
        <a:p>
          <a:pPr marL="457200" lvl="2" indent="-228600" algn="l" defTabSz="889000" rtl="0">
            <a:lnSpc>
              <a:spcPct val="90000"/>
            </a:lnSpc>
            <a:spcBef>
              <a:spcPct val="0"/>
            </a:spcBef>
            <a:spcAft>
              <a:spcPct val="20000"/>
            </a:spcAft>
            <a:buChar char="•"/>
          </a:pPr>
          <a:r>
            <a:rPr lang="es-ES" sz="2000" kern="1200"/>
            <a:t>“fortalecer las capacidades y oportunidades de los proveedores locales, con especial atención a los grupos desfavorecidos dentro de la comunidad”</a:t>
          </a:r>
        </a:p>
        <a:p>
          <a:pPr marL="457200" lvl="2" indent="-228600" algn="l" defTabSz="889000" rtl="0">
            <a:lnSpc>
              <a:spcPct val="90000"/>
            </a:lnSpc>
            <a:spcBef>
              <a:spcPct val="0"/>
            </a:spcBef>
            <a:spcAft>
              <a:spcPct val="20000"/>
            </a:spcAft>
            <a:buChar char="•"/>
          </a:pPr>
          <a:r>
            <a:rPr lang="es-ES" sz="2000" kern="1200"/>
            <a:t>“considerar el apoyo a organizaciones que traen los productos y servicios necesarios para la comunidad que pueden además, generar empleo local, así como vínculos con mercados locales, regionales y urbanos.</a:t>
          </a:r>
        </a:p>
        <a:p>
          <a:pPr marL="457200" lvl="2" indent="-228600" algn="l" defTabSz="889000" rtl="0">
            <a:lnSpc>
              <a:spcPct val="90000"/>
            </a:lnSpc>
            <a:spcBef>
              <a:spcPct val="0"/>
            </a:spcBef>
            <a:spcAft>
              <a:spcPct val="20000"/>
            </a:spcAft>
            <a:buChar char="•"/>
          </a:pPr>
          <a:r>
            <a:rPr lang="es-ES" sz="2000" kern="1200"/>
            <a:t>“Considerar las vías adecuadas para ayudar al desarrollo de asociaciones de emprendedores establecidos en la comunidad”</a:t>
          </a:r>
        </a:p>
      </dsp:txBody>
      <dsp:txXfrm>
        <a:off x="0" y="2537514"/>
        <a:ext cx="8809221" cy="2852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D8329-034D-42F1-BFA2-0508F520FA63}">
      <dsp:nvSpPr>
        <dsp:cNvPr id="0" name=""/>
        <dsp:cNvSpPr/>
      </dsp:nvSpPr>
      <dsp:spPr>
        <a:xfrm>
          <a:off x="0" y="24433"/>
          <a:ext cx="7570033" cy="23680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s-ES" sz="2300" b="1" kern="1200" dirty="0"/>
            <a:t>Compra Sustentable: </a:t>
          </a:r>
          <a:r>
            <a:rPr lang="es-ES" sz="2300" kern="1200" dirty="0"/>
            <a:t>este concepto es promovido por la norma ISO 20.400. Su foco no es la inclusión de grupos vulnerables en la cadena de valor de las empresas, sino que busca garantizar un suministro más respetuoso de derechos humanos, criterios sociales y ambientales. Se basa en los principios fundamentales de: </a:t>
          </a:r>
        </a:p>
      </dsp:txBody>
      <dsp:txXfrm>
        <a:off x="115600" y="140033"/>
        <a:ext cx="7338833" cy="2136880"/>
      </dsp:txXfrm>
    </dsp:sp>
    <dsp:sp modelId="{9A9F6076-AB1E-4B63-8BE1-5CDC6A54EEDB}">
      <dsp:nvSpPr>
        <dsp:cNvPr id="0" name=""/>
        <dsp:cNvSpPr/>
      </dsp:nvSpPr>
      <dsp:spPr>
        <a:xfrm>
          <a:off x="0" y="2392513"/>
          <a:ext cx="7570033" cy="352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349"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s-ES" sz="1800" b="1" kern="1200"/>
            <a:t>Rendición de cuentas</a:t>
          </a:r>
          <a:r>
            <a:rPr lang="es-ES" sz="1800" kern="1200"/>
            <a:t>: de los impactos en la sociedad, la economía y el medioambiente, teniendo en cuenta el ciclo de vida de bienes y servicios. </a:t>
          </a:r>
        </a:p>
        <a:p>
          <a:pPr marL="171450" lvl="1" indent="-171450" algn="l" defTabSz="800100" rtl="0">
            <a:lnSpc>
              <a:spcPct val="90000"/>
            </a:lnSpc>
            <a:spcBef>
              <a:spcPct val="0"/>
            </a:spcBef>
            <a:spcAft>
              <a:spcPct val="20000"/>
            </a:spcAft>
            <a:buChar char="•"/>
          </a:pPr>
          <a:r>
            <a:rPr lang="es-ES" sz="1800" b="1" kern="1200" dirty="0"/>
            <a:t>Transparencia</a:t>
          </a:r>
          <a:r>
            <a:rPr lang="es-ES" sz="1800" kern="1200" dirty="0"/>
            <a:t>: en las decisiones de compra y las actividades que impactan en la sociedad, la economía y el medioambiente, alentando igualmente a los proveedores a aplicarlo.</a:t>
          </a:r>
        </a:p>
        <a:p>
          <a:pPr marL="171450" lvl="1" indent="-171450" algn="l" defTabSz="800100" rtl="0">
            <a:lnSpc>
              <a:spcPct val="90000"/>
            </a:lnSpc>
            <a:spcBef>
              <a:spcPct val="0"/>
            </a:spcBef>
            <a:spcAft>
              <a:spcPct val="20000"/>
            </a:spcAft>
            <a:buChar char="•"/>
          </a:pPr>
          <a:r>
            <a:rPr lang="es-ES" sz="1800" b="1" kern="1200"/>
            <a:t>Comportamiento ético. </a:t>
          </a:r>
          <a:endParaRPr lang="es-ES" sz="1800" kern="1200"/>
        </a:p>
        <a:p>
          <a:pPr marL="171450" lvl="1" indent="-171450" algn="l" defTabSz="800100" rtl="0">
            <a:lnSpc>
              <a:spcPct val="90000"/>
            </a:lnSpc>
            <a:spcBef>
              <a:spcPct val="0"/>
            </a:spcBef>
            <a:spcAft>
              <a:spcPct val="20000"/>
            </a:spcAft>
            <a:buChar char="•"/>
          </a:pPr>
          <a:r>
            <a:rPr lang="es-ES" sz="1800" b="1" kern="1200"/>
            <a:t>Respeto de los intereses de las partes interesadas</a:t>
          </a:r>
          <a:r>
            <a:rPr lang="es-ES" sz="1800" kern="1200"/>
            <a:t>. </a:t>
          </a:r>
        </a:p>
        <a:p>
          <a:pPr marL="171450" lvl="1" indent="-171450" algn="l" defTabSz="800100" rtl="0">
            <a:lnSpc>
              <a:spcPct val="90000"/>
            </a:lnSpc>
            <a:spcBef>
              <a:spcPct val="0"/>
            </a:spcBef>
            <a:spcAft>
              <a:spcPct val="20000"/>
            </a:spcAft>
            <a:buChar char="•"/>
          </a:pPr>
          <a:r>
            <a:rPr lang="es-ES" sz="1800" b="1" kern="1200"/>
            <a:t>Respeto del estado de derecho y las normas internacionales de comportamiento</a:t>
          </a:r>
          <a:r>
            <a:rPr lang="es-ES" sz="1800" kern="1200"/>
            <a:t>. </a:t>
          </a:r>
        </a:p>
        <a:p>
          <a:pPr marL="171450" lvl="1" indent="-171450" algn="l" defTabSz="800100" rtl="0">
            <a:lnSpc>
              <a:spcPct val="90000"/>
            </a:lnSpc>
            <a:spcBef>
              <a:spcPct val="0"/>
            </a:spcBef>
            <a:spcAft>
              <a:spcPct val="20000"/>
            </a:spcAft>
            <a:buChar char="•"/>
          </a:pPr>
          <a:r>
            <a:rPr lang="pt-BR" sz="1800" b="1" kern="1200"/>
            <a:t>Soluciones transformadoras e innovadoras</a:t>
          </a:r>
          <a:r>
            <a:rPr lang="pt-BR" sz="1800" kern="1200"/>
            <a:t>. </a:t>
          </a:r>
          <a:endParaRPr lang="es-ES" sz="1800" kern="1200"/>
        </a:p>
        <a:p>
          <a:pPr marL="171450" lvl="1" indent="-171450" algn="l" defTabSz="800100" rtl="0">
            <a:lnSpc>
              <a:spcPct val="90000"/>
            </a:lnSpc>
            <a:spcBef>
              <a:spcPct val="0"/>
            </a:spcBef>
            <a:spcAft>
              <a:spcPct val="20000"/>
            </a:spcAft>
            <a:buChar char="•"/>
          </a:pPr>
          <a:r>
            <a:rPr lang="es-ES" sz="1800" b="1" kern="1200"/>
            <a:t>Foco en las necesidades</a:t>
          </a:r>
          <a:r>
            <a:rPr lang="es-ES" sz="1800" kern="1200"/>
            <a:t>. </a:t>
          </a:r>
        </a:p>
        <a:p>
          <a:pPr marL="171450" lvl="1" indent="-171450" algn="l" defTabSz="800100" rtl="0">
            <a:lnSpc>
              <a:spcPct val="90000"/>
            </a:lnSpc>
            <a:spcBef>
              <a:spcPct val="0"/>
            </a:spcBef>
            <a:spcAft>
              <a:spcPct val="20000"/>
            </a:spcAft>
            <a:buChar char="•"/>
          </a:pPr>
          <a:r>
            <a:rPr lang="es-ES" sz="1800" b="1" kern="1200"/>
            <a:t>Integración</a:t>
          </a:r>
          <a:r>
            <a:rPr lang="es-ES" sz="1800" kern="1200"/>
            <a:t>. </a:t>
          </a:r>
        </a:p>
      </dsp:txBody>
      <dsp:txXfrm>
        <a:off x="0" y="2392513"/>
        <a:ext cx="7570033" cy="3523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C4688-5E9F-4995-9F92-0FD49B3C8AAE}">
      <dsp:nvSpPr>
        <dsp:cNvPr id="0" name=""/>
        <dsp:cNvSpPr/>
      </dsp:nvSpPr>
      <dsp:spPr>
        <a:xfrm>
          <a:off x="0" y="15705"/>
          <a:ext cx="10972800" cy="112729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s-AR" sz="4700" kern="1200" dirty="0"/>
            <a:t>¿Qué son los negocios inclusivos?</a:t>
          </a:r>
          <a:endParaRPr lang="es-ES" sz="4700" kern="1200" dirty="0"/>
        </a:p>
      </dsp:txBody>
      <dsp:txXfrm>
        <a:off x="55030" y="70735"/>
        <a:ext cx="10862740"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C4688-5E9F-4995-9F92-0FD49B3C8AAE}">
      <dsp:nvSpPr>
        <dsp:cNvPr id="0" name=""/>
        <dsp:cNvSpPr/>
      </dsp:nvSpPr>
      <dsp:spPr>
        <a:xfrm>
          <a:off x="0" y="15705"/>
          <a:ext cx="10972800" cy="112729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s-AR" sz="4700" kern="1200" dirty="0"/>
            <a:t>¿Qué son los negocios inclusivos?</a:t>
          </a:r>
          <a:endParaRPr lang="es-ES" sz="4700" kern="1200" dirty="0"/>
        </a:p>
      </dsp:txBody>
      <dsp:txXfrm>
        <a:off x="55030" y="70735"/>
        <a:ext cx="10862740" cy="1017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C4688-5E9F-4995-9F92-0FD49B3C8AAE}">
      <dsp:nvSpPr>
        <dsp:cNvPr id="0" name=""/>
        <dsp:cNvSpPr/>
      </dsp:nvSpPr>
      <dsp:spPr>
        <a:xfrm>
          <a:off x="0" y="15705"/>
          <a:ext cx="10972800" cy="112729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s-AR" sz="4700" kern="1200" dirty="0"/>
            <a:t>¿Qué son los negocios inclusivos?</a:t>
          </a:r>
          <a:endParaRPr lang="es-ES" sz="4700" kern="1200" dirty="0"/>
        </a:p>
      </dsp:txBody>
      <dsp:txXfrm>
        <a:off x="55030" y="70735"/>
        <a:ext cx="10862740" cy="1017235"/>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6E23D8-203F-463E-A9F7-62C0A5B6AFCD}" type="datetimeFigureOut">
              <a:rPr lang="es-ES" smtClean="0"/>
              <a:t>11/10/2022</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60F6AD-5CEA-4CED-952C-6834C3612B7D}" type="slidenum">
              <a:rPr lang="es-ES" smtClean="0"/>
              <a:t>‹Nº›</a:t>
            </a:fld>
            <a:endParaRPr lang="es-ES"/>
          </a:p>
        </p:txBody>
      </p:sp>
    </p:spTree>
    <p:extLst>
      <p:ext uri="{BB962C8B-B14F-4D97-AF65-F5344CB8AC3E}">
        <p14:creationId xmlns:p14="http://schemas.microsoft.com/office/powerpoint/2010/main" val="40959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AR"/>
          </a:p>
        </p:txBody>
      </p:sp>
      <p:sp>
        <p:nvSpPr>
          <p:cNvPr id="4" name="Marcador de fecha 3"/>
          <p:cNvSpPr>
            <a:spLocks noGrp="1"/>
          </p:cNvSpPr>
          <p:nvPr>
            <p:ph type="dt" sz="half" idx="10"/>
          </p:nvPr>
        </p:nvSpPr>
        <p:spPr/>
        <p:txBody>
          <a:bodyPr/>
          <a:lstStyle/>
          <a:p>
            <a:fld id="{0ED6BE41-55C2-4CF2-B417-36977F7DDC8F}" type="datetimeFigureOut">
              <a:rPr lang="es-AR" smtClean="0"/>
              <a:t>11/10/2022</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3002108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0ED6BE41-55C2-4CF2-B417-36977F7DDC8F}" type="datetimeFigureOut">
              <a:rPr lang="es-AR" smtClean="0"/>
              <a:t>11/10/2022</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417909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0ED6BE41-55C2-4CF2-B417-36977F7DDC8F}" type="datetimeFigureOut">
              <a:rPr lang="es-AR" smtClean="0"/>
              <a:t>11/10/2022</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4025828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016000" y="762000"/>
            <a:ext cx="10566400" cy="1143000"/>
          </a:xfrm>
          <a:prstGeom prst="rect">
            <a:avLst/>
          </a:prstGeo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1117601" y="2362201"/>
            <a:ext cx="5027084" cy="372427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6347884" y="2362201"/>
            <a:ext cx="5027083" cy="372427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a:xfrm>
            <a:off x="3251201" y="6248401"/>
            <a:ext cx="2840567" cy="474663"/>
          </a:xfrm>
          <a:prstGeom prst="rect">
            <a:avLst/>
          </a:prstGeom>
        </p:spPr>
        <p:txBody>
          <a:bodyPr/>
          <a:lstStyle>
            <a:lvl1pPr>
              <a:defRPr/>
            </a:lvl1pPr>
          </a:lstStyle>
          <a:p>
            <a:pPr>
              <a:defRPr/>
            </a:pPr>
            <a:endParaRPr lang="es-AR"/>
          </a:p>
        </p:txBody>
      </p:sp>
      <p:sp>
        <p:nvSpPr>
          <p:cNvPr id="6" name="5 Marcador de pie de página"/>
          <p:cNvSpPr>
            <a:spLocks noGrp="1"/>
          </p:cNvSpPr>
          <p:nvPr>
            <p:ph type="ftr" sz="quarter" idx="11"/>
          </p:nvPr>
        </p:nvSpPr>
        <p:spPr>
          <a:xfrm>
            <a:off x="7721600" y="6248401"/>
            <a:ext cx="3862917" cy="474663"/>
          </a:xfrm>
          <a:prstGeom prst="rect">
            <a:avLst/>
          </a:prstGeom>
        </p:spPr>
        <p:txBody>
          <a:bodyPr/>
          <a:lstStyle>
            <a:lvl1pPr>
              <a:defRPr/>
            </a:lvl1pPr>
          </a:lstStyle>
          <a:p>
            <a:pPr>
              <a:defRPr/>
            </a:pPr>
            <a:endParaRPr lang="es-AR"/>
          </a:p>
        </p:txBody>
      </p:sp>
      <p:sp>
        <p:nvSpPr>
          <p:cNvPr id="7" name="6 Marcador de número de diapositiva"/>
          <p:cNvSpPr>
            <a:spLocks noGrp="1"/>
          </p:cNvSpPr>
          <p:nvPr>
            <p:ph type="sldNum" sz="quarter" idx="12"/>
          </p:nvPr>
        </p:nvSpPr>
        <p:spPr>
          <a:xfrm>
            <a:off x="112184" y="6242050"/>
            <a:ext cx="783167" cy="488950"/>
          </a:xfrm>
        </p:spPr>
        <p:txBody>
          <a:bodyPr/>
          <a:lstStyle>
            <a:lvl1pPr>
              <a:defRPr/>
            </a:lvl1pPr>
          </a:lstStyle>
          <a:p>
            <a:pPr>
              <a:defRPr/>
            </a:pPr>
            <a:fld id="{3AD512C2-2FF6-4CD7-85E7-7A55F68F6BBC}" type="slidenum">
              <a:rPr lang="es-AR"/>
              <a:pPr>
                <a:defRPr/>
              </a:pPr>
              <a:t>‹Nº›</a:t>
            </a:fld>
            <a:endParaRPr lang="es-AR"/>
          </a:p>
        </p:txBody>
      </p:sp>
    </p:spTree>
    <p:extLst>
      <p:ext uri="{BB962C8B-B14F-4D97-AF65-F5344CB8AC3E}">
        <p14:creationId xmlns:p14="http://schemas.microsoft.com/office/powerpoint/2010/main" val="147205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0ED6BE41-55C2-4CF2-B417-36977F7DDC8F}" type="datetimeFigureOut">
              <a:rPr lang="es-AR" smtClean="0"/>
              <a:t>11/10/2022</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89922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ED6BE41-55C2-4CF2-B417-36977F7DDC8F}" type="datetimeFigureOut">
              <a:rPr lang="es-AR" smtClean="0"/>
              <a:t>11/10/2022</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50557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0ED6BE41-55C2-4CF2-B417-36977F7DDC8F}" type="datetimeFigureOut">
              <a:rPr lang="es-AR" smtClean="0"/>
              <a:t>11/10/2022</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55335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0ED6BE41-55C2-4CF2-B417-36977F7DDC8F}" type="datetimeFigureOut">
              <a:rPr lang="es-AR" smtClean="0"/>
              <a:t>11/10/2022</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343015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0ED6BE41-55C2-4CF2-B417-36977F7DDC8F}" type="datetimeFigureOut">
              <a:rPr lang="es-AR" smtClean="0"/>
              <a:t>11/10/2022</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3281861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ED6BE41-55C2-4CF2-B417-36977F7DDC8F}" type="datetimeFigureOut">
              <a:rPr lang="es-AR" smtClean="0"/>
              <a:t>11/10/2022</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347075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ED6BE41-55C2-4CF2-B417-36977F7DDC8F}" type="datetimeFigureOut">
              <a:rPr lang="es-AR" smtClean="0"/>
              <a:t>11/10/2022</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212702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ED6BE41-55C2-4CF2-B417-36977F7DDC8F}" type="datetimeFigureOut">
              <a:rPr lang="es-AR" smtClean="0"/>
              <a:t>11/10/2022</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7A67CD03-5D48-4DA1-98AF-5E540809C5CA}" type="slidenum">
              <a:rPr lang="es-AR" smtClean="0"/>
              <a:t>‹Nº›</a:t>
            </a:fld>
            <a:endParaRPr lang="es-AR"/>
          </a:p>
        </p:txBody>
      </p:sp>
    </p:spTree>
    <p:extLst>
      <p:ext uri="{BB962C8B-B14F-4D97-AF65-F5344CB8AC3E}">
        <p14:creationId xmlns:p14="http://schemas.microsoft.com/office/powerpoint/2010/main" val="54986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6BE41-55C2-4CF2-B417-36977F7DDC8F}" type="datetimeFigureOut">
              <a:rPr lang="es-AR" smtClean="0"/>
              <a:t>11/10/2022</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7CD03-5D48-4DA1-98AF-5E540809C5CA}" type="slidenum">
              <a:rPr lang="es-AR" smtClean="0"/>
              <a:t>‹Nº›</a:t>
            </a:fld>
            <a:endParaRPr lang="es-AR"/>
          </a:p>
        </p:txBody>
      </p:sp>
    </p:spTree>
    <p:extLst>
      <p:ext uri="{BB962C8B-B14F-4D97-AF65-F5344CB8AC3E}">
        <p14:creationId xmlns:p14="http://schemas.microsoft.com/office/powerpoint/2010/main" val="2744459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EncuestaComprasSostenibles2022"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PowerPoint_Slide1.sldx"/><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lucasutrera@hotmail.com" TargetMode="External"/><Relationship Id="rId2" Type="http://schemas.openxmlformats.org/officeDocument/2006/relationships/hyperlink" Target="mailto:lutrera@uade.edu.ar"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PowerPoint_Slide.sldx"/><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3903" y="287997"/>
            <a:ext cx="2306491" cy="1514183"/>
          </a:xfrm>
          <a:prstGeom prst="rect">
            <a:avLst/>
          </a:prstGeom>
        </p:spPr>
      </p:pic>
    </p:spTree>
    <p:extLst>
      <p:ext uri="{BB962C8B-B14F-4D97-AF65-F5344CB8AC3E}">
        <p14:creationId xmlns:p14="http://schemas.microsoft.com/office/powerpoint/2010/main" val="2401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020" t="13690" r="24591" b="26984"/>
          <a:stretch/>
        </p:blipFill>
        <p:spPr bwMode="auto">
          <a:xfrm>
            <a:off x="1655380" y="168461"/>
            <a:ext cx="8287656" cy="65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475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354" t="17659" r="26041" b="22817"/>
          <a:stretch/>
        </p:blipFill>
        <p:spPr bwMode="auto">
          <a:xfrm>
            <a:off x="2293255" y="188686"/>
            <a:ext cx="7910287" cy="651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25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2667697989"/>
              </p:ext>
            </p:extLst>
          </p:nvPr>
        </p:nvGraphicFramePr>
        <p:xfrm>
          <a:off x="1618938" y="601683"/>
          <a:ext cx="7570033" cy="5940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74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31" t="13294" r="7301" b="13095"/>
          <a:stretch/>
        </p:blipFill>
        <p:spPr bwMode="auto">
          <a:xfrm>
            <a:off x="0" y="522513"/>
            <a:ext cx="11823666" cy="558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808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1335E1A-0A9F-D030-E62D-E08BB0E3AE75}"/>
              </a:ext>
            </a:extLst>
          </p:cNvPr>
          <p:cNvPicPr>
            <a:picLocks noChangeAspect="1"/>
          </p:cNvPicPr>
          <p:nvPr/>
        </p:nvPicPr>
        <p:blipFill rotWithShape="1">
          <a:blip r:embed="rId2"/>
          <a:srcRect l="1811" t="24585" r="48017" b="13085"/>
          <a:stretch/>
        </p:blipFill>
        <p:spPr>
          <a:xfrm>
            <a:off x="1655378" y="299543"/>
            <a:ext cx="7358482" cy="5139559"/>
          </a:xfrm>
          <a:prstGeom prst="rect">
            <a:avLst/>
          </a:prstGeom>
        </p:spPr>
      </p:pic>
      <p:sp>
        <p:nvSpPr>
          <p:cNvPr id="6" name="CuadroTexto 5">
            <a:extLst>
              <a:ext uri="{FF2B5EF4-FFF2-40B4-BE49-F238E27FC236}">
                <a16:creationId xmlns:a16="http://schemas.microsoft.com/office/drawing/2014/main" id="{CD2BA0A7-53B7-6E73-A143-6840B42376A1}"/>
              </a:ext>
            </a:extLst>
          </p:cNvPr>
          <p:cNvSpPr txBox="1"/>
          <p:nvPr/>
        </p:nvSpPr>
        <p:spPr>
          <a:xfrm>
            <a:off x="1075995" y="5918906"/>
            <a:ext cx="10826969" cy="369332"/>
          </a:xfrm>
          <a:prstGeom prst="rect">
            <a:avLst/>
          </a:prstGeom>
          <a:noFill/>
        </p:spPr>
        <p:txBody>
          <a:bodyPr wrap="square">
            <a:spAutoFit/>
          </a:bodyPr>
          <a:lstStyle/>
          <a:p>
            <a:r>
              <a:rPr lang="es-AR" sz="1800" b="1" dirty="0" err="1">
                <a:solidFill>
                  <a:srgbClr val="444444"/>
                </a:solidFill>
                <a:effectLst/>
                <a:latin typeface="Tahoma" panose="020B0604030504040204" pitchFamily="34" charset="0"/>
                <a:ea typeface="Calibri" panose="020F0502020204030204" pitchFamily="34" charset="0"/>
              </a:rPr>
              <a:t>Hacé</a:t>
            </a:r>
            <a:r>
              <a:rPr lang="es-AR" sz="1800" b="1" dirty="0">
                <a:solidFill>
                  <a:srgbClr val="444444"/>
                </a:solidFill>
                <a:effectLst/>
                <a:latin typeface="Tahoma" panose="020B0604030504040204" pitchFamily="34" charset="0"/>
                <a:ea typeface="Calibri" panose="020F0502020204030204" pitchFamily="34" charset="0"/>
              </a:rPr>
              <a:t> </a:t>
            </a:r>
            <a:r>
              <a:rPr lang="es-AR" sz="1800" b="1" dirty="0" err="1">
                <a:solidFill>
                  <a:srgbClr val="444444"/>
                </a:solidFill>
                <a:effectLst/>
                <a:latin typeface="Tahoma" panose="020B0604030504040204" pitchFamily="34" charset="0"/>
                <a:ea typeface="Calibri" panose="020F0502020204030204" pitchFamily="34" charset="0"/>
              </a:rPr>
              <a:t>click</a:t>
            </a:r>
            <a:r>
              <a:rPr lang="es-AR" sz="1800" b="1" dirty="0">
                <a:solidFill>
                  <a:srgbClr val="444444"/>
                </a:solidFill>
                <a:effectLst/>
                <a:latin typeface="Tahoma" panose="020B0604030504040204" pitchFamily="34" charset="0"/>
                <a:ea typeface="Calibri" panose="020F0502020204030204" pitchFamily="34" charset="0"/>
              </a:rPr>
              <a:t> acá </a:t>
            </a:r>
            <a:r>
              <a:rPr lang="es-AR" sz="1800" b="1" dirty="0">
                <a:solidFill>
                  <a:srgbClr val="444444"/>
                </a:solidFill>
                <a:effectLst/>
                <a:latin typeface="Segoe UI Emoji" panose="020B0502040204020203" pitchFamily="34" charset="0"/>
                <a:ea typeface="Calibri" panose="020F0502020204030204" pitchFamily="34" charset="0"/>
                <a:cs typeface="Segoe UI Emoji" panose="020B0502040204020203" pitchFamily="34" charset="0"/>
              </a:rPr>
              <a:t>👉</a:t>
            </a:r>
            <a:r>
              <a:rPr lang="es-AR" sz="1800" b="1" dirty="0">
                <a:solidFill>
                  <a:srgbClr val="444444"/>
                </a:solidFill>
                <a:effectLst/>
                <a:latin typeface="Tahoma" panose="020B0604030504040204" pitchFamily="34" charset="0"/>
                <a:ea typeface="Calibri" panose="020F0502020204030204" pitchFamily="34" charset="0"/>
              </a:rPr>
              <a:t> </a:t>
            </a:r>
            <a:r>
              <a:rPr lang="es-AR" sz="1800" b="1" u="sng" dirty="0">
                <a:solidFill>
                  <a:srgbClr val="444444"/>
                </a:solidFill>
                <a:effectLst/>
                <a:latin typeface="Tahoma" panose="020B0604030504040204" pitchFamily="34" charset="0"/>
                <a:ea typeface="Calibri" panose="020F0502020204030204" pitchFamily="34" charset="0"/>
                <a:hlinkClick r:id="rId3"/>
              </a:rPr>
              <a:t>https://bit.ly/EncuestaComprasSostenibles2022</a:t>
            </a:r>
            <a:r>
              <a:rPr lang="es-AR" sz="1800" dirty="0">
                <a:solidFill>
                  <a:srgbClr val="444444"/>
                </a:solidFill>
                <a:effectLst/>
                <a:latin typeface="Calibri" panose="020F0502020204030204" pitchFamily="34" charset="0"/>
                <a:ea typeface="Calibri" panose="020F0502020204030204" pitchFamily="34" charset="0"/>
              </a:rPr>
              <a:t>  y </a:t>
            </a:r>
            <a:r>
              <a:rPr lang="es-AR" sz="1800" dirty="0" err="1">
                <a:solidFill>
                  <a:srgbClr val="444444"/>
                </a:solidFill>
                <a:effectLst/>
                <a:latin typeface="Calibri" panose="020F0502020204030204" pitchFamily="34" charset="0"/>
                <a:ea typeface="Calibri" panose="020F0502020204030204" pitchFamily="34" charset="0"/>
              </a:rPr>
              <a:t>sumate</a:t>
            </a:r>
            <a:r>
              <a:rPr lang="es-AR" sz="1800" dirty="0">
                <a:solidFill>
                  <a:srgbClr val="444444"/>
                </a:solidFill>
                <a:effectLst/>
                <a:latin typeface="Calibri" panose="020F0502020204030204" pitchFamily="34" charset="0"/>
                <a:ea typeface="Calibri" panose="020F0502020204030204" pitchFamily="34" charset="0"/>
              </a:rPr>
              <a:t> con tu respuesta!</a:t>
            </a:r>
            <a:endParaRPr lang="es-AR"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1373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0" t="14484" r="7188" b="12301"/>
          <a:stretch/>
        </p:blipFill>
        <p:spPr bwMode="auto">
          <a:xfrm>
            <a:off x="246741" y="638628"/>
            <a:ext cx="11611429" cy="535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65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12" t="13294" r="9196" b="29365"/>
          <a:stretch/>
        </p:blipFill>
        <p:spPr bwMode="auto">
          <a:xfrm>
            <a:off x="232229" y="1132114"/>
            <a:ext cx="11422743" cy="4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80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nvGraphicFramePr>
        <p:xfrm>
          <a:off x="666712" y="500042"/>
          <a:ext cx="109728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Marcador de contenido"/>
          <p:cNvSpPr>
            <a:spLocks noGrp="1"/>
          </p:cNvSpPr>
          <p:nvPr>
            <p:ph idx="1"/>
          </p:nvPr>
        </p:nvSpPr>
        <p:spPr>
          <a:xfrm>
            <a:off x="857214" y="2000241"/>
            <a:ext cx="10267951" cy="4498975"/>
          </a:xfrm>
        </p:spPr>
        <p:txBody>
          <a:bodyPr>
            <a:normAutofit fontScale="70000" lnSpcReduction="20000"/>
          </a:bodyPr>
          <a:lstStyle/>
          <a:p>
            <a:pPr marL="320040" indent="-320040" eaLnBrk="1" fontAlgn="auto" hangingPunct="1">
              <a:spcAft>
                <a:spcPts val="0"/>
              </a:spcAft>
              <a:buFont typeface="Wingdings"/>
              <a:buNone/>
              <a:defRPr/>
            </a:pPr>
            <a:r>
              <a:rPr lang="es-AR" dirty="0"/>
              <a:t>	</a:t>
            </a:r>
            <a:r>
              <a:rPr lang="es-AR" sz="3800" dirty="0"/>
              <a:t>“los Negocios Inclusivos (NI) son iniciativas económicamente rentables, y ambiental y socialmente responsables, que utilizan los mecanismos del mercado para:</a:t>
            </a:r>
          </a:p>
          <a:p>
            <a:pPr marL="320040" indent="-320040" eaLnBrk="1" fontAlgn="auto" hangingPunct="1">
              <a:spcAft>
                <a:spcPts val="0"/>
              </a:spcAft>
              <a:buFont typeface="Wingdings"/>
              <a:buNone/>
              <a:defRPr/>
            </a:pPr>
            <a:endParaRPr lang="es-AR" sz="3800" dirty="0"/>
          </a:p>
          <a:p>
            <a:pPr marL="640080" lvl="1" indent="-274320" eaLnBrk="1" fontAlgn="auto" hangingPunct="1">
              <a:spcAft>
                <a:spcPts val="0"/>
              </a:spcAft>
              <a:buFont typeface="Wingdings 2"/>
              <a:buChar char=""/>
              <a:defRPr/>
            </a:pPr>
            <a:r>
              <a:rPr lang="es-AR" sz="3200" dirty="0"/>
              <a:t>mejorar la calidad de vida de personas de bajos ingresos al permitir su </a:t>
            </a:r>
            <a:r>
              <a:rPr lang="es-AR" sz="3200" b="1" dirty="0"/>
              <a:t>participación en la cadena de valor como proveedores </a:t>
            </a:r>
            <a:r>
              <a:rPr lang="es-AR" sz="3200" dirty="0"/>
              <a:t>de materia prima, como agentes que agregan valor a bienes o servicios, o como vendedores/distribuidores de bienes o servicios, y/o</a:t>
            </a:r>
          </a:p>
          <a:p>
            <a:pPr marL="640080" lvl="1" indent="-274320" eaLnBrk="1" fontAlgn="auto" hangingPunct="1">
              <a:spcAft>
                <a:spcPts val="0"/>
              </a:spcAft>
              <a:buFont typeface="Wingdings 2"/>
              <a:buChar char=""/>
              <a:defRPr/>
            </a:pPr>
            <a:r>
              <a:rPr lang="es-AR" sz="3200" dirty="0"/>
              <a:t>también al permitir su </a:t>
            </a:r>
            <a:r>
              <a:rPr lang="es-AR" sz="3200" b="1" dirty="0"/>
              <a:t>acceso a servicios básicos esenciales de mejor calidad o a menor precio</a:t>
            </a:r>
            <a:r>
              <a:rPr lang="es-AR" sz="3200" dirty="0"/>
              <a:t>, y/o, su acceso a productos o servicios que les permita entrar en un ‘círculo virtuoso’ de oportunidades de hacer negocioso mejorar su situación socio-económica”.</a:t>
            </a:r>
          </a:p>
          <a:p>
            <a:pPr marL="320040" indent="-320040" eaLnBrk="1" fontAlgn="auto" hangingPunct="1">
              <a:spcAft>
                <a:spcPts val="0"/>
              </a:spcAft>
              <a:buFont typeface="Wingdings"/>
              <a:buNone/>
              <a:defRPr/>
            </a:pPr>
            <a:endParaRPr lang="es-AR" sz="3800" b="1" i="1" dirty="0"/>
          </a:p>
          <a:p>
            <a:pPr marL="320040" indent="-320040" eaLnBrk="1" fontAlgn="auto" hangingPunct="1">
              <a:spcAft>
                <a:spcPts val="0"/>
              </a:spcAft>
              <a:buFont typeface="Wingdings"/>
              <a:buNone/>
              <a:defRPr/>
            </a:pPr>
            <a:r>
              <a:rPr lang="es-AR" sz="3800" b="1" i="1" dirty="0"/>
              <a:t>Fundación </a:t>
            </a:r>
            <a:r>
              <a:rPr lang="es-AR" sz="3800" b="1" i="1" dirty="0" err="1"/>
              <a:t>Avina</a:t>
            </a:r>
            <a:endParaRPr lang="es-AR" sz="3200" b="1" i="1" dirty="0"/>
          </a:p>
          <a:p>
            <a:pPr marL="320040" indent="-320040" eaLnBrk="1" fontAlgn="auto" hangingPunct="1">
              <a:spcAft>
                <a:spcPts val="0"/>
              </a:spcAft>
              <a:buFont typeface="Wingdings"/>
              <a:buChar char=""/>
              <a:defRPr/>
            </a:pPr>
            <a:endParaRPr lang="es-AR" sz="3200" dirty="0"/>
          </a:p>
        </p:txBody>
      </p:sp>
    </p:spTree>
    <p:extLst>
      <p:ext uri="{BB962C8B-B14F-4D97-AF65-F5344CB8AC3E}">
        <p14:creationId xmlns:p14="http://schemas.microsoft.com/office/powerpoint/2010/main" val="43080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nvGraphicFramePr>
        <p:xfrm>
          <a:off x="666712" y="500042"/>
          <a:ext cx="109728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6104" t="15873" r="25147" b="42063"/>
          <a:stretch/>
        </p:blipFill>
        <p:spPr bwMode="auto">
          <a:xfrm>
            <a:off x="1785257" y="1886856"/>
            <a:ext cx="8855908" cy="4296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44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nvGraphicFramePr>
        <p:xfrm>
          <a:off x="666712" y="500042"/>
          <a:ext cx="109728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5099" t="25992" r="21578" b="41865"/>
          <a:stretch/>
        </p:blipFill>
        <p:spPr bwMode="auto">
          <a:xfrm>
            <a:off x="1509485" y="1901370"/>
            <a:ext cx="9421737" cy="319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87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Título"/>
          <p:cNvSpPr>
            <a:spLocks noGrp="1"/>
          </p:cNvSpPr>
          <p:nvPr>
            <p:ph type="title"/>
          </p:nvPr>
        </p:nvSpPr>
        <p:spPr>
          <a:xfrm>
            <a:off x="877614" y="515062"/>
            <a:ext cx="10972800" cy="1143000"/>
          </a:xfrm>
        </p:spPr>
        <p:txBody>
          <a:bodyPr/>
          <a:lstStyle/>
          <a:p>
            <a:r>
              <a:rPr lang="es-ES" dirty="0"/>
              <a:t>Gestión responsable para:</a:t>
            </a:r>
          </a:p>
        </p:txBody>
      </p:sp>
      <p:graphicFrame>
        <p:nvGraphicFramePr>
          <p:cNvPr id="4" name="3 Marcador de contenido"/>
          <p:cNvGraphicFramePr>
            <a:graphicFrameLocks noGrp="1"/>
          </p:cNvGraphicFramePr>
          <p:nvPr>
            <p:ph sz="quarter" idx="1"/>
            <p:extLst>
              <p:ext uri="{D42A27DB-BD31-4B8C-83A1-F6EECF244321}">
                <p14:modId xmlns:p14="http://schemas.microsoft.com/office/powerpoint/2010/main" val="3231827935"/>
              </p:ext>
            </p:extLst>
          </p:nvPr>
        </p:nvGraphicFramePr>
        <p:xfrm>
          <a:off x="1553227" y="1841326"/>
          <a:ext cx="9275941" cy="3548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815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2 Marcador de contenido"/>
          <p:cNvSpPr>
            <a:spLocks noGrp="1"/>
          </p:cNvSpPr>
          <p:nvPr>
            <p:ph idx="1"/>
          </p:nvPr>
        </p:nvSpPr>
        <p:spPr/>
        <p:txBody>
          <a:bodyPr/>
          <a:lstStyle/>
          <a:p>
            <a:pPr eaLnBrk="1" hangingPunct="1"/>
            <a:endParaRPr lang="es-ES"/>
          </a:p>
        </p:txBody>
      </p:sp>
      <p:pic>
        <p:nvPicPr>
          <p:cNvPr id="60419" name="Picture 2"/>
          <p:cNvPicPr>
            <a:picLocks noChangeAspect="1" noChangeArrowheads="1"/>
          </p:cNvPicPr>
          <p:nvPr/>
        </p:nvPicPr>
        <p:blipFill>
          <a:blip r:embed="rId2" cstate="print"/>
          <a:srcRect/>
          <a:stretch>
            <a:fillRect/>
          </a:stretch>
        </p:blipFill>
        <p:spPr bwMode="auto">
          <a:xfrm>
            <a:off x="441652" y="681037"/>
            <a:ext cx="11308696" cy="6076952"/>
          </a:xfrm>
          <a:prstGeom prst="rect">
            <a:avLst/>
          </a:prstGeom>
          <a:noFill/>
          <a:ln w="9525">
            <a:noFill/>
            <a:miter lim="800000"/>
            <a:headEnd/>
            <a:tailEnd/>
          </a:ln>
        </p:spPr>
      </p:pic>
    </p:spTree>
    <p:extLst>
      <p:ext uri="{BB962C8B-B14F-4D97-AF65-F5344CB8AC3E}">
        <p14:creationId xmlns:p14="http://schemas.microsoft.com/office/powerpoint/2010/main" val="183772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2 Marcador de contenido"/>
          <p:cNvSpPr>
            <a:spLocks noGrp="1"/>
          </p:cNvSpPr>
          <p:nvPr>
            <p:ph idx="1"/>
          </p:nvPr>
        </p:nvSpPr>
        <p:spPr/>
        <p:txBody>
          <a:bodyPr/>
          <a:lstStyle/>
          <a:p>
            <a:pPr eaLnBrk="1" hangingPunct="1"/>
            <a:endParaRPr lang="es-ES"/>
          </a:p>
        </p:txBody>
      </p:sp>
      <p:pic>
        <p:nvPicPr>
          <p:cNvPr id="61443" name="Picture 2"/>
          <p:cNvPicPr>
            <a:picLocks noChangeAspect="1" noChangeArrowheads="1"/>
          </p:cNvPicPr>
          <p:nvPr/>
        </p:nvPicPr>
        <p:blipFill>
          <a:blip r:embed="rId2" cstate="print"/>
          <a:srcRect/>
          <a:stretch>
            <a:fillRect/>
          </a:stretch>
        </p:blipFill>
        <p:spPr bwMode="auto">
          <a:xfrm>
            <a:off x="572027" y="231856"/>
            <a:ext cx="11047946" cy="6394287"/>
          </a:xfrm>
          <a:prstGeom prst="rect">
            <a:avLst/>
          </a:prstGeom>
          <a:noFill/>
          <a:ln w="9525">
            <a:noFill/>
            <a:miter lim="800000"/>
            <a:headEnd/>
            <a:tailEnd/>
          </a:ln>
        </p:spPr>
      </p:pic>
    </p:spTree>
    <p:extLst>
      <p:ext uri="{BB962C8B-B14F-4D97-AF65-F5344CB8AC3E}">
        <p14:creationId xmlns:p14="http://schemas.microsoft.com/office/powerpoint/2010/main" val="3153275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23" t="13889" r="6297" b="11111"/>
          <a:stretch/>
        </p:blipFill>
        <p:spPr bwMode="auto">
          <a:xfrm>
            <a:off x="481849" y="1035695"/>
            <a:ext cx="11228302" cy="522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79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434" t="16071" r="33291" b="9921"/>
          <a:stretch/>
        </p:blipFill>
        <p:spPr bwMode="auto">
          <a:xfrm>
            <a:off x="2481941" y="130629"/>
            <a:ext cx="6531430" cy="658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67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81" t="42659" r="26264" b="11507"/>
          <a:stretch/>
        </p:blipFill>
        <p:spPr bwMode="auto">
          <a:xfrm>
            <a:off x="2133599" y="391884"/>
            <a:ext cx="9190876" cy="56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40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Título"/>
          <p:cNvSpPr>
            <a:spLocks noGrp="1"/>
          </p:cNvSpPr>
          <p:nvPr>
            <p:ph type="title"/>
          </p:nvPr>
        </p:nvSpPr>
        <p:spPr>
          <a:xfrm>
            <a:off x="857251" y="214313"/>
            <a:ext cx="10566400" cy="1143000"/>
          </a:xfrm>
        </p:spPr>
        <p:txBody>
          <a:bodyPr/>
          <a:lstStyle/>
          <a:p>
            <a:pPr eaLnBrk="1" hangingPunct="1"/>
            <a:r>
              <a:rPr lang="es-ES" sz="3200"/>
              <a:t>¿Qué significa la gestión responsable de proveedores?</a:t>
            </a:r>
          </a:p>
        </p:txBody>
      </p:sp>
      <p:sp>
        <p:nvSpPr>
          <p:cNvPr id="40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pt-BR"/>
          </a:p>
        </p:txBody>
      </p:sp>
      <p:graphicFrame>
        <p:nvGraphicFramePr>
          <p:cNvPr id="4097" name="Object 1"/>
          <p:cNvGraphicFramePr>
            <a:graphicFrameLocks noChangeAspect="1"/>
          </p:cNvGraphicFramePr>
          <p:nvPr/>
        </p:nvGraphicFramePr>
        <p:xfrm>
          <a:off x="1583267" y="1484313"/>
          <a:ext cx="9025467" cy="5091112"/>
        </p:xfrm>
        <a:graphic>
          <a:graphicData uri="http://schemas.openxmlformats.org/presentationml/2006/ole">
            <mc:AlternateContent xmlns:mc="http://schemas.openxmlformats.org/markup-compatibility/2006">
              <mc:Choice xmlns:v="urn:schemas-microsoft-com:vml" Requires="v">
                <p:oleObj name="Diapositiva" r:id="rId2" imgW="4520306" imgH="3392402" progId="PowerPoint.Slide.12">
                  <p:embed/>
                </p:oleObj>
              </mc:Choice>
              <mc:Fallback>
                <p:oleObj name="Diapositiva" r:id="rId2" imgW="4520306" imgH="3392402" progId="PowerPoint.Slide.1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267" y="1484313"/>
                        <a:ext cx="9025467" cy="5091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020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1702" y="341884"/>
            <a:ext cx="7992533" cy="1572260"/>
          </a:xfrm>
          <a:custGeom>
            <a:avLst/>
            <a:gdLst/>
            <a:ahLst/>
            <a:cxnLst/>
            <a:rect l="l" t="t" r="r" b="b"/>
            <a:pathLst>
              <a:path w="5994400" h="1572260">
                <a:moveTo>
                  <a:pt x="5160391" y="267970"/>
                </a:moveTo>
                <a:lnTo>
                  <a:pt x="0" y="267970"/>
                </a:lnTo>
                <a:lnTo>
                  <a:pt x="0" y="1515364"/>
                </a:lnTo>
                <a:lnTo>
                  <a:pt x="336344" y="1539148"/>
                </a:lnTo>
                <a:lnTo>
                  <a:pt x="701830" y="1558611"/>
                </a:lnTo>
                <a:lnTo>
                  <a:pt x="978039" y="1567929"/>
                </a:lnTo>
                <a:lnTo>
                  <a:pt x="1231567" y="1571578"/>
                </a:lnTo>
                <a:lnTo>
                  <a:pt x="1279807" y="1571677"/>
                </a:lnTo>
                <a:lnTo>
                  <a:pt x="1465321" y="1570125"/>
                </a:lnTo>
                <a:lnTo>
                  <a:pt x="1640041" y="1565670"/>
                </a:lnTo>
                <a:lnTo>
                  <a:pt x="1805456" y="1558603"/>
                </a:lnTo>
                <a:lnTo>
                  <a:pt x="1963054" y="1549214"/>
                </a:lnTo>
                <a:lnTo>
                  <a:pt x="2151327" y="1534655"/>
                </a:lnTo>
                <a:lnTo>
                  <a:pt x="2368298" y="1513792"/>
                </a:lnTo>
                <a:lnTo>
                  <a:pt x="3314943" y="1403895"/>
                </a:lnTo>
                <a:lnTo>
                  <a:pt x="3606525" y="1375706"/>
                </a:lnTo>
                <a:lnTo>
                  <a:pt x="3880644" y="1354315"/>
                </a:lnTo>
                <a:lnTo>
                  <a:pt x="4182398" y="1336517"/>
                </a:lnTo>
                <a:lnTo>
                  <a:pt x="4516811" y="1323291"/>
                </a:lnTo>
                <a:lnTo>
                  <a:pt x="4888909" y="1315617"/>
                </a:lnTo>
                <a:lnTo>
                  <a:pt x="5160391" y="1314069"/>
                </a:lnTo>
                <a:lnTo>
                  <a:pt x="5160391" y="267970"/>
                </a:lnTo>
                <a:close/>
              </a:path>
              <a:path w="5994400" h="1572260">
                <a:moveTo>
                  <a:pt x="5550281" y="132334"/>
                </a:moveTo>
                <a:lnTo>
                  <a:pt x="425069" y="132334"/>
                </a:lnTo>
                <a:lnTo>
                  <a:pt x="425069" y="267970"/>
                </a:lnTo>
                <a:lnTo>
                  <a:pt x="5160391" y="267970"/>
                </a:lnTo>
                <a:lnTo>
                  <a:pt x="5160391" y="1192276"/>
                </a:lnTo>
                <a:lnTo>
                  <a:pt x="5407171" y="1186168"/>
                </a:lnTo>
                <a:lnTo>
                  <a:pt x="5550281" y="1185037"/>
                </a:lnTo>
                <a:lnTo>
                  <a:pt x="5550281" y="132334"/>
                </a:lnTo>
                <a:close/>
              </a:path>
              <a:path w="5994400" h="1572260">
                <a:moveTo>
                  <a:pt x="5994400" y="0"/>
                </a:moveTo>
                <a:lnTo>
                  <a:pt x="824738" y="0"/>
                </a:lnTo>
                <a:lnTo>
                  <a:pt x="824738" y="132334"/>
                </a:lnTo>
                <a:lnTo>
                  <a:pt x="5550281" y="132334"/>
                </a:lnTo>
                <a:lnTo>
                  <a:pt x="5550281" y="1054862"/>
                </a:lnTo>
                <a:lnTo>
                  <a:pt x="5831298" y="1050254"/>
                </a:lnTo>
                <a:lnTo>
                  <a:pt x="5994400" y="1049401"/>
                </a:lnTo>
                <a:lnTo>
                  <a:pt x="5994400" y="0"/>
                </a:lnTo>
                <a:close/>
              </a:path>
            </a:pathLst>
          </a:custGeom>
          <a:solidFill>
            <a:srgbClr val="3399FF"/>
          </a:solidFill>
        </p:spPr>
        <p:txBody>
          <a:bodyPr wrap="square" lIns="0" tIns="0" rIns="0" bIns="0" rtlCol="0"/>
          <a:lstStyle/>
          <a:p>
            <a:endParaRPr/>
          </a:p>
        </p:txBody>
      </p:sp>
      <p:sp>
        <p:nvSpPr>
          <p:cNvPr id="3" name="object 3"/>
          <p:cNvSpPr txBox="1">
            <a:spLocks noGrp="1"/>
          </p:cNvSpPr>
          <p:nvPr>
            <p:ph type="title"/>
          </p:nvPr>
        </p:nvSpPr>
        <p:spPr>
          <a:xfrm>
            <a:off x="3711447" y="641427"/>
            <a:ext cx="415798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La gestión de </a:t>
            </a:r>
            <a:r>
              <a:rPr sz="2400" spc="-10" dirty="0">
                <a:latin typeface="Tahoma"/>
                <a:cs typeface="Tahoma"/>
              </a:rPr>
              <a:t>la</a:t>
            </a:r>
            <a:r>
              <a:rPr sz="2400" spc="-50" dirty="0">
                <a:latin typeface="Tahoma"/>
                <a:cs typeface="Tahoma"/>
              </a:rPr>
              <a:t> </a:t>
            </a:r>
            <a:r>
              <a:rPr sz="2400" spc="-10" dirty="0">
                <a:latin typeface="Tahoma"/>
                <a:cs typeface="Tahoma"/>
              </a:rPr>
              <a:t>RSE</a:t>
            </a:r>
            <a:endParaRPr sz="2400">
              <a:latin typeface="Tahoma"/>
              <a:cs typeface="Tahoma"/>
            </a:endParaRPr>
          </a:p>
        </p:txBody>
      </p:sp>
      <p:sp>
        <p:nvSpPr>
          <p:cNvPr id="4" name="object 4"/>
          <p:cNvSpPr/>
          <p:nvPr/>
        </p:nvSpPr>
        <p:spPr>
          <a:xfrm>
            <a:off x="8015902" y="333375"/>
            <a:ext cx="3753273" cy="5736590"/>
          </a:xfrm>
          <a:custGeom>
            <a:avLst/>
            <a:gdLst/>
            <a:ahLst/>
            <a:cxnLst/>
            <a:rect l="l" t="t" r="r" b="b"/>
            <a:pathLst>
              <a:path w="2814954" h="5736590">
                <a:moveTo>
                  <a:pt x="2423032" y="978026"/>
                </a:moveTo>
                <a:lnTo>
                  <a:pt x="0" y="978026"/>
                </a:lnTo>
                <a:lnTo>
                  <a:pt x="0" y="5530596"/>
                </a:lnTo>
                <a:lnTo>
                  <a:pt x="44323" y="5556798"/>
                </a:lnTo>
                <a:lnTo>
                  <a:pt x="87567" y="5581027"/>
                </a:lnTo>
                <a:lnTo>
                  <a:pt x="129757" y="5603324"/>
                </a:lnTo>
                <a:lnTo>
                  <a:pt x="170921" y="5623730"/>
                </a:lnTo>
                <a:lnTo>
                  <a:pt x="211086" y="5642287"/>
                </a:lnTo>
                <a:lnTo>
                  <a:pt x="250281" y="5659036"/>
                </a:lnTo>
                <a:lnTo>
                  <a:pt x="288531" y="5674019"/>
                </a:lnTo>
                <a:lnTo>
                  <a:pt x="325865" y="5687277"/>
                </a:lnTo>
                <a:lnTo>
                  <a:pt x="362310" y="5698851"/>
                </a:lnTo>
                <a:lnTo>
                  <a:pt x="432642" y="5717115"/>
                </a:lnTo>
                <a:lnTo>
                  <a:pt x="499745" y="5729143"/>
                </a:lnTo>
                <a:lnTo>
                  <a:pt x="563839" y="5735267"/>
                </a:lnTo>
                <a:lnTo>
                  <a:pt x="594826" y="5736219"/>
                </a:lnTo>
                <a:lnTo>
                  <a:pt x="625143" y="5735818"/>
                </a:lnTo>
                <a:lnTo>
                  <a:pt x="683874" y="5731128"/>
                </a:lnTo>
                <a:lnTo>
                  <a:pt x="740253" y="5721529"/>
                </a:lnTo>
                <a:lnTo>
                  <a:pt x="794498" y="5707352"/>
                </a:lnTo>
                <a:lnTo>
                  <a:pt x="846828" y="5688930"/>
                </a:lnTo>
                <a:lnTo>
                  <a:pt x="897461" y="5666593"/>
                </a:lnTo>
                <a:lnTo>
                  <a:pt x="946617" y="5640674"/>
                </a:lnTo>
                <a:lnTo>
                  <a:pt x="994515" y="5611504"/>
                </a:lnTo>
                <a:lnTo>
                  <a:pt x="1041372" y="5579415"/>
                </a:lnTo>
                <a:lnTo>
                  <a:pt x="1087409" y="5544738"/>
                </a:lnTo>
                <a:lnTo>
                  <a:pt x="1132844" y="5507806"/>
                </a:lnTo>
                <a:lnTo>
                  <a:pt x="1177895" y="5468951"/>
                </a:lnTo>
                <a:lnTo>
                  <a:pt x="1222782" y="5428503"/>
                </a:lnTo>
                <a:lnTo>
                  <a:pt x="1405063" y="5257424"/>
                </a:lnTo>
                <a:lnTo>
                  <a:pt x="1428607" y="5235678"/>
                </a:lnTo>
                <a:lnTo>
                  <a:pt x="1476502" y="5192403"/>
                </a:lnTo>
                <a:lnTo>
                  <a:pt x="1525655" y="5149691"/>
                </a:lnTo>
                <a:lnTo>
                  <a:pt x="1576285" y="5107876"/>
                </a:lnTo>
                <a:lnTo>
                  <a:pt x="1628611" y="5067287"/>
                </a:lnTo>
                <a:lnTo>
                  <a:pt x="1682852" y="5028258"/>
                </a:lnTo>
                <a:lnTo>
                  <a:pt x="1739226" y="4991120"/>
                </a:lnTo>
                <a:lnTo>
                  <a:pt x="1797952" y="4956204"/>
                </a:lnTo>
                <a:lnTo>
                  <a:pt x="1859250" y="4923842"/>
                </a:lnTo>
                <a:lnTo>
                  <a:pt x="1923338" y="4894366"/>
                </a:lnTo>
                <a:lnTo>
                  <a:pt x="1990435" y="4868108"/>
                </a:lnTo>
                <a:lnTo>
                  <a:pt x="2060760" y="4845399"/>
                </a:lnTo>
                <a:lnTo>
                  <a:pt x="2134531" y="4826572"/>
                </a:lnTo>
                <a:lnTo>
                  <a:pt x="2172778" y="4818717"/>
                </a:lnTo>
                <a:lnTo>
                  <a:pt x="2211968" y="4811957"/>
                </a:lnTo>
                <a:lnTo>
                  <a:pt x="2252129" y="4806333"/>
                </a:lnTo>
                <a:lnTo>
                  <a:pt x="2293289" y="4801886"/>
                </a:lnTo>
                <a:lnTo>
                  <a:pt x="2335475" y="4798659"/>
                </a:lnTo>
                <a:lnTo>
                  <a:pt x="2378713" y="4796692"/>
                </a:lnTo>
                <a:lnTo>
                  <a:pt x="2423032" y="4796028"/>
                </a:lnTo>
                <a:lnTo>
                  <a:pt x="2423032" y="978026"/>
                </a:lnTo>
                <a:close/>
              </a:path>
              <a:path w="2814954" h="5736590">
                <a:moveTo>
                  <a:pt x="2606040" y="482980"/>
                </a:moveTo>
                <a:lnTo>
                  <a:pt x="199516" y="482980"/>
                </a:lnTo>
                <a:lnTo>
                  <a:pt x="199516" y="978026"/>
                </a:lnTo>
                <a:lnTo>
                  <a:pt x="2423032" y="978026"/>
                </a:lnTo>
                <a:lnTo>
                  <a:pt x="2423032" y="4351655"/>
                </a:lnTo>
                <a:lnTo>
                  <a:pt x="2438769" y="4347507"/>
                </a:lnTo>
                <a:lnTo>
                  <a:pt x="2480246" y="4338383"/>
                </a:lnTo>
                <a:lnTo>
                  <a:pt x="2538868" y="4329259"/>
                </a:lnTo>
                <a:lnTo>
                  <a:pt x="2606040" y="4325112"/>
                </a:lnTo>
                <a:lnTo>
                  <a:pt x="2606040" y="482980"/>
                </a:lnTo>
                <a:close/>
              </a:path>
              <a:path w="2814954" h="5736590">
                <a:moveTo>
                  <a:pt x="2814574" y="0"/>
                </a:moveTo>
                <a:lnTo>
                  <a:pt x="387223" y="0"/>
                </a:lnTo>
                <a:lnTo>
                  <a:pt x="387223" y="482980"/>
                </a:lnTo>
                <a:lnTo>
                  <a:pt x="2606040" y="482980"/>
                </a:lnTo>
                <a:lnTo>
                  <a:pt x="2606040" y="3850005"/>
                </a:lnTo>
                <a:lnTo>
                  <a:pt x="2623960" y="3846889"/>
                </a:lnTo>
                <a:lnTo>
                  <a:pt x="2671206" y="3840035"/>
                </a:lnTo>
                <a:lnTo>
                  <a:pt x="2738002" y="3833181"/>
                </a:lnTo>
                <a:lnTo>
                  <a:pt x="2814574" y="3830066"/>
                </a:lnTo>
                <a:lnTo>
                  <a:pt x="2814574" y="0"/>
                </a:lnTo>
                <a:close/>
              </a:path>
            </a:pathLst>
          </a:custGeom>
          <a:solidFill>
            <a:srgbClr val="FF0000"/>
          </a:solidFill>
        </p:spPr>
        <p:txBody>
          <a:bodyPr wrap="square" lIns="0" tIns="0" rIns="0" bIns="0" rtlCol="0"/>
          <a:lstStyle/>
          <a:p>
            <a:endParaRPr/>
          </a:p>
        </p:txBody>
      </p:sp>
      <p:sp>
        <p:nvSpPr>
          <p:cNvPr id="5" name="object 5"/>
          <p:cNvSpPr txBox="1"/>
          <p:nvPr/>
        </p:nvSpPr>
        <p:spPr>
          <a:xfrm>
            <a:off x="8124105" y="1343405"/>
            <a:ext cx="3014980" cy="843821"/>
          </a:xfrm>
          <a:prstGeom prst="rect">
            <a:avLst/>
          </a:prstGeom>
        </p:spPr>
        <p:txBody>
          <a:bodyPr vert="horz" wrap="square" lIns="0" tIns="12700" rIns="0" bIns="0" rtlCol="0">
            <a:spAutoFit/>
          </a:bodyPr>
          <a:lstStyle/>
          <a:p>
            <a:pPr marL="12700" marR="5080" indent="1270" algn="ctr">
              <a:lnSpc>
                <a:spcPct val="100000"/>
              </a:lnSpc>
              <a:spcBef>
                <a:spcPts val="100"/>
              </a:spcBef>
            </a:pPr>
            <a:r>
              <a:rPr sz="1800" b="1" spc="-5" dirty="0">
                <a:solidFill>
                  <a:srgbClr val="FFFFFF"/>
                </a:solidFill>
                <a:latin typeface="Tahoma"/>
                <a:cs typeface="Tahoma"/>
              </a:rPr>
              <a:t>METAS  EMPRESARIALES  COMPATIBLES</a:t>
            </a:r>
            <a:r>
              <a:rPr sz="1800" b="1" spc="-75" dirty="0">
                <a:solidFill>
                  <a:srgbClr val="FFFFFF"/>
                </a:solidFill>
                <a:latin typeface="Tahoma"/>
                <a:cs typeface="Tahoma"/>
              </a:rPr>
              <a:t> </a:t>
            </a:r>
            <a:r>
              <a:rPr sz="1800" b="1" spc="-5" dirty="0">
                <a:solidFill>
                  <a:srgbClr val="FFFFFF"/>
                </a:solidFill>
                <a:latin typeface="Tahoma"/>
                <a:cs typeface="Tahoma"/>
              </a:rPr>
              <a:t>CON  EL</a:t>
            </a:r>
            <a:r>
              <a:rPr sz="1800" b="1" spc="-30" dirty="0">
                <a:solidFill>
                  <a:srgbClr val="FFFFFF"/>
                </a:solidFill>
                <a:latin typeface="Tahoma"/>
                <a:cs typeface="Tahoma"/>
              </a:rPr>
              <a:t> </a:t>
            </a:r>
            <a:r>
              <a:rPr sz="1800" b="1" spc="-5" dirty="0">
                <a:solidFill>
                  <a:srgbClr val="FFFFFF"/>
                </a:solidFill>
                <a:latin typeface="Tahoma"/>
                <a:cs typeface="Tahoma"/>
              </a:rPr>
              <a:t>DESARROLLO</a:t>
            </a:r>
            <a:endParaRPr sz="1800">
              <a:latin typeface="Tahoma"/>
              <a:cs typeface="Tahoma"/>
            </a:endParaRPr>
          </a:p>
        </p:txBody>
      </p:sp>
      <p:sp>
        <p:nvSpPr>
          <p:cNvPr id="6" name="object 6"/>
          <p:cNvSpPr txBox="1"/>
          <p:nvPr/>
        </p:nvSpPr>
        <p:spPr>
          <a:xfrm>
            <a:off x="8420778" y="2303354"/>
            <a:ext cx="2424007" cy="2557145"/>
          </a:xfrm>
          <a:prstGeom prst="rect">
            <a:avLst/>
          </a:prstGeom>
        </p:spPr>
        <p:txBody>
          <a:bodyPr vert="horz" wrap="square" lIns="0" tIns="149860" rIns="0" bIns="0" rtlCol="0">
            <a:spAutoFit/>
          </a:bodyPr>
          <a:lstStyle/>
          <a:p>
            <a:pPr marL="86995">
              <a:lnSpc>
                <a:spcPct val="100000"/>
              </a:lnSpc>
              <a:spcBef>
                <a:spcPts val="1180"/>
              </a:spcBef>
            </a:pPr>
            <a:r>
              <a:rPr sz="1800" b="1" spc="-5" dirty="0">
                <a:solidFill>
                  <a:srgbClr val="FFFFFF"/>
                </a:solidFill>
                <a:latin typeface="Tahoma"/>
                <a:cs typeface="Tahoma"/>
              </a:rPr>
              <a:t>SUSTENTABLE</a:t>
            </a:r>
            <a:endParaRPr sz="1800">
              <a:latin typeface="Tahoma"/>
              <a:cs typeface="Tahoma"/>
            </a:endParaRPr>
          </a:p>
          <a:p>
            <a:pPr marL="234315" indent="-104775">
              <a:lnSpc>
                <a:spcPct val="100000"/>
              </a:lnSpc>
              <a:spcBef>
                <a:spcPts val="1080"/>
              </a:spcBef>
              <a:buSzPct val="94444"/>
              <a:buFont typeface="Tahoma"/>
              <a:buChar char="•"/>
              <a:tabLst>
                <a:tab pos="234950" algn="l"/>
              </a:tabLst>
            </a:pPr>
            <a:r>
              <a:rPr sz="1800" b="1" spc="-5" dirty="0">
                <a:solidFill>
                  <a:srgbClr val="FFFFFF"/>
                </a:solidFill>
                <a:latin typeface="Tahoma"/>
                <a:cs typeface="Tahoma"/>
              </a:rPr>
              <a:t>Rentabilidad</a:t>
            </a:r>
            <a:endParaRPr sz="1800">
              <a:latin typeface="Tahoma"/>
              <a:cs typeface="Tahoma"/>
            </a:endParaRPr>
          </a:p>
          <a:p>
            <a:pPr marL="323215" marR="314325" lvl="1" indent="67310">
              <a:lnSpc>
                <a:spcPct val="100000"/>
              </a:lnSpc>
              <a:spcBef>
                <a:spcPts val="1080"/>
              </a:spcBef>
              <a:buSzPct val="94444"/>
              <a:buFont typeface="Tahoma"/>
              <a:buChar char="•"/>
              <a:tabLst>
                <a:tab pos="495934" algn="l"/>
              </a:tabLst>
            </a:pPr>
            <a:r>
              <a:rPr sz="1800" b="1" spc="-5" dirty="0">
                <a:solidFill>
                  <a:srgbClr val="FFFFFF"/>
                </a:solidFill>
                <a:latin typeface="Tahoma"/>
                <a:cs typeface="Tahoma"/>
              </a:rPr>
              <a:t>Cuidado  </a:t>
            </a:r>
            <a:r>
              <a:rPr sz="1800" b="1" dirty="0">
                <a:solidFill>
                  <a:srgbClr val="FFFFFF"/>
                </a:solidFill>
                <a:latin typeface="Tahoma"/>
                <a:cs typeface="Tahoma"/>
              </a:rPr>
              <a:t>Ambiental</a:t>
            </a:r>
            <a:endParaRPr sz="1800">
              <a:latin typeface="Tahoma"/>
              <a:cs typeface="Tahoma"/>
            </a:endParaRPr>
          </a:p>
          <a:p>
            <a:pPr marL="287655" indent="-104775">
              <a:lnSpc>
                <a:spcPct val="100000"/>
              </a:lnSpc>
              <a:spcBef>
                <a:spcPts val="1085"/>
              </a:spcBef>
              <a:buSzPct val="94444"/>
              <a:buFont typeface="Tahoma"/>
              <a:buChar char="•"/>
              <a:tabLst>
                <a:tab pos="288290" algn="l"/>
              </a:tabLst>
            </a:pPr>
            <a:r>
              <a:rPr sz="1800" b="1" dirty="0">
                <a:solidFill>
                  <a:srgbClr val="FFFFFF"/>
                </a:solidFill>
                <a:latin typeface="Tahoma"/>
                <a:cs typeface="Tahoma"/>
              </a:rPr>
              <a:t>Valor</a:t>
            </a:r>
            <a:r>
              <a:rPr sz="1800" b="1" spc="-50" dirty="0">
                <a:solidFill>
                  <a:srgbClr val="FFFFFF"/>
                </a:solidFill>
                <a:latin typeface="Tahoma"/>
                <a:cs typeface="Tahoma"/>
              </a:rPr>
              <a:t> </a:t>
            </a:r>
            <a:r>
              <a:rPr sz="1800" b="1" spc="-5" dirty="0">
                <a:solidFill>
                  <a:srgbClr val="FFFFFF"/>
                </a:solidFill>
                <a:latin typeface="Tahoma"/>
                <a:cs typeface="Tahoma"/>
              </a:rPr>
              <a:t>Social</a:t>
            </a:r>
            <a:endParaRPr sz="1800">
              <a:latin typeface="Tahoma"/>
              <a:cs typeface="Tahoma"/>
            </a:endParaRPr>
          </a:p>
          <a:p>
            <a:pPr marL="12700" marR="5080" algn="ctr">
              <a:lnSpc>
                <a:spcPct val="100000"/>
              </a:lnSpc>
              <a:spcBef>
                <a:spcPts val="965"/>
              </a:spcBef>
            </a:pPr>
            <a:r>
              <a:rPr sz="1600" b="1" spc="-10" dirty="0">
                <a:solidFill>
                  <a:srgbClr val="FFFFFF"/>
                </a:solidFill>
                <a:latin typeface="Tahoma"/>
                <a:cs typeface="Tahoma"/>
              </a:rPr>
              <a:t>(los </a:t>
            </a:r>
            <a:r>
              <a:rPr sz="1600" b="1" spc="-5" dirty="0">
                <a:solidFill>
                  <a:srgbClr val="FFFFFF"/>
                </a:solidFill>
                <a:latin typeface="Tahoma"/>
                <a:cs typeface="Tahoma"/>
              </a:rPr>
              <a:t>límites de los  recursos)</a:t>
            </a:r>
            <a:endParaRPr sz="1600">
              <a:latin typeface="Tahoma"/>
              <a:cs typeface="Tahoma"/>
            </a:endParaRPr>
          </a:p>
        </p:txBody>
      </p:sp>
      <p:sp>
        <p:nvSpPr>
          <p:cNvPr id="7" name="object 7"/>
          <p:cNvSpPr/>
          <p:nvPr/>
        </p:nvSpPr>
        <p:spPr>
          <a:xfrm>
            <a:off x="239183" y="535940"/>
            <a:ext cx="3147907" cy="5909945"/>
          </a:xfrm>
          <a:custGeom>
            <a:avLst/>
            <a:gdLst/>
            <a:ahLst/>
            <a:cxnLst/>
            <a:rect l="l" t="t" r="r" b="b"/>
            <a:pathLst>
              <a:path w="2360930" h="5909945">
                <a:moveTo>
                  <a:pt x="2032190" y="1007618"/>
                </a:moveTo>
                <a:lnTo>
                  <a:pt x="0" y="1007618"/>
                </a:lnTo>
                <a:lnTo>
                  <a:pt x="0" y="5697740"/>
                </a:lnTo>
                <a:lnTo>
                  <a:pt x="40108" y="5726806"/>
                </a:lnTo>
                <a:lnTo>
                  <a:pt x="79162" y="5753504"/>
                </a:lnTo>
                <a:lnTo>
                  <a:pt x="117190" y="5777889"/>
                </a:lnTo>
                <a:lnTo>
                  <a:pt x="154221" y="5800014"/>
                </a:lnTo>
                <a:lnTo>
                  <a:pt x="190283" y="5819932"/>
                </a:lnTo>
                <a:lnTo>
                  <a:pt x="225406" y="5837698"/>
                </a:lnTo>
                <a:lnTo>
                  <a:pt x="292950" y="5866988"/>
                </a:lnTo>
                <a:lnTo>
                  <a:pt x="357083" y="5888315"/>
                </a:lnTo>
                <a:lnTo>
                  <a:pt x="418036" y="5902108"/>
                </a:lnTo>
                <a:lnTo>
                  <a:pt x="476041" y="5908799"/>
                </a:lnTo>
                <a:lnTo>
                  <a:pt x="504010" y="5909615"/>
                </a:lnTo>
                <a:lnTo>
                  <a:pt x="531329" y="5908817"/>
                </a:lnTo>
                <a:lnTo>
                  <a:pt x="584131" y="5902594"/>
                </a:lnTo>
                <a:lnTo>
                  <a:pt x="634679" y="5890559"/>
                </a:lnTo>
                <a:lnTo>
                  <a:pt x="683203" y="5873143"/>
                </a:lnTo>
                <a:lnTo>
                  <a:pt x="729935" y="5850777"/>
                </a:lnTo>
                <a:lnTo>
                  <a:pt x="775106" y="5823890"/>
                </a:lnTo>
                <a:lnTo>
                  <a:pt x="818947" y="5792915"/>
                </a:lnTo>
                <a:lnTo>
                  <a:pt x="861689" y="5758280"/>
                </a:lnTo>
                <a:lnTo>
                  <a:pt x="903565" y="5720417"/>
                </a:lnTo>
                <a:lnTo>
                  <a:pt x="944804" y="5679755"/>
                </a:lnTo>
                <a:lnTo>
                  <a:pt x="985638" y="5636727"/>
                </a:lnTo>
                <a:lnTo>
                  <a:pt x="1026299" y="5591761"/>
                </a:lnTo>
                <a:lnTo>
                  <a:pt x="1170582" y="5425340"/>
                </a:lnTo>
                <a:lnTo>
                  <a:pt x="1191830" y="5401135"/>
                </a:lnTo>
                <a:lnTo>
                  <a:pt x="1235091" y="5352940"/>
                </a:lnTo>
                <a:lnTo>
                  <a:pt x="1279565" y="5305391"/>
                </a:lnTo>
                <a:lnTo>
                  <a:pt x="1325484" y="5258918"/>
                </a:lnTo>
                <a:lnTo>
                  <a:pt x="1373080" y="5213952"/>
                </a:lnTo>
                <a:lnTo>
                  <a:pt x="1422582" y="5170923"/>
                </a:lnTo>
                <a:lnTo>
                  <a:pt x="1474223" y="5130262"/>
                </a:lnTo>
                <a:lnTo>
                  <a:pt x="1528234" y="5092398"/>
                </a:lnTo>
                <a:lnTo>
                  <a:pt x="1584846" y="5057764"/>
                </a:lnTo>
                <a:lnTo>
                  <a:pt x="1644290" y="5026788"/>
                </a:lnTo>
                <a:lnTo>
                  <a:pt x="1706798" y="4999901"/>
                </a:lnTo>
                <a:lnTo>
                  <a:pt x="1772600" y="4977535"/>
                </a:lnTo>
                <a:lnTo>
                  <a:pt x="1841927" y="4960119"/>
                </a:lnTo>
                <a:lnTo>
                  <a:pt x="1915012" y="4948084"/>
                </a:lnTo>
                <a:lnTo>
                  <a:pt x="1953036" y="4944218"/>
                </a:lnTo>
                <a:lnTo>
                  <a:pt x="1992086" y="4941860"/>
                </a:lnTo>
                <a:lnTo>
                  <a:pt x="2032190" y="4941062"/>
                </a:lnTo>
                <a:lnTo>
                  <a:pt x="2032190" y="1007618"/>
                </a:lnTo>
                <a:close/>
              </a:path>
              <a:path w="2360930" h="5909945">
                <a:moveTo>
                  <a:pt x="2185733" y="497713"/>
                </a:moveTo>
                <a:lnTo>
                  <a:pt x="167424" y="497713"/>
                </a:lnTo>
                <a:lnTo>
                  <a:pt x="167424" y="1007618"/>
                </a:lnTo>
                <a:lnTo>
                  <a:pt x="2032190" y="1007618"/>
                </a:lnTo>
                <a:lnTo>
                  <a:pt x="2032190" y="4483227"/>
                </a:lnTo>
                <a:lnTo>
                  <a:pt x="2045394" y="4478940"/>
                </a:lnTo>
                <a:lnTo>
                  <a:pt x="2080196" y="4469511"/>
                </a:lnTo>
                <a:lnTo>
                  <a:pt x="2129381" y="4460081"/>
                </a:lnTo>
                <a:lnTo>
                  <a:pt x="2185733" y="4455795"/>
                </a:lnTo>
                <a:lnTo>
                  <a:pt x="2185733" y="497713"/>
                </a:lnTo>
                <a:close/>
              </a:path>
              <a:path w="2360930" h="5909945">
                <a:moveTo>
                  <a:pt x="2360612" y="0"/>
                </a:moveTo>
                <a:lnTo>
                  <a:pt x="324802" y="0"/>
                </a:lnTo>
                <a:lnTo>
                  <a:pt x="324802" y="497713"/>
                </a:lnTo>
                <a:lnTo>
                  <a:pt x="2185733" y="497713"/>
                </a:lnTo>
                <a:lnTo>
                  <a:pt x="2185733" y="3966337"/>
                </a:lnTo>
                <a:lnTo>
                  <a:pt x="2200771" y="3963142"/>
                </a:lnTo>
                <a:lnTo>
                  <a:pt x="2240407" y="3956113"/>
                </a:lnTo>
                <a:lnTo>
                  <a:pt x="2296425" y="3949084"/>
                </a:lnTo>
                <a:lnTo>
                  <a:pt x="2360612" y="3945890"/>
                </a:lnTo>
                <a:lnTo>
                  <a:pt x="2360612" y="0"/>
                </a:lnTo>
                <a:close/>
              </a:path>
            </a:pathLst>
          </a:custGeom>
          <a:solidFill>
            <a:srgbClr val="FF0000"/>
          </a:solidFill>
        </p:spPr>
        <p:txBody>
          <a:bodyPr wrap="square" lIns="0" tIns="0" rIns="0" bIns="0" rtlCol="0"/>
          <a:lstStyle/>
          <a:p>
            <a:endParaRPr/>
          </a:p>
        </p:txBody>
      </p:sp>
      <p:sp>
        <p:nvSpPr>
          <p:cNvPr id="8" name="object 8"/>
          <p:cNvSpPr txBox="1"/>
          <p:nvPr/>
        </p:nvSpPr>
        <p:spPr>
          <a:xfrm>
            <a:off x="383776" y="1575258"/>
            <a:ext cx="2418080" cy="368049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Tahoma"/>
                <a:cs typeface="Tahoma"/>
              </a:rPr>
              <a:t>CALIDAD DE</a:t>
            </a:r>
            <a:r>
              <a:rPr sz="1800" b="1" spc="-80" dirty="0">
                <a:solidFill>
                  <a:srgbClr val="FFFFFF"/>
                </a:solidFill>
                <a:latin typeface="Tahoma"/>
                <a:cs typeface="Tahoma"/>
              </a:rPr>
              <a:t> </a:t>
            </a:r>
            <a:r>
              <a:rPr sz="1800" b="1" spc="-5" dirty="0">
                <a:solidFill>
                  <a:srgbClr val="FFFFFF"/>
                </a:solidFill>
                <a:latin typeface="Tahoma"/>
                <a:cs typeface="Tahoma"/>
              </a:rPr>
              <a:t>LA</a:t>
            </a:r>
            <a:endParaRPr sz="1800">
              <a:latin typeface="Tahoma"/>
              <a:cs typeface="Tahoma"/>
            </a:endParaRPr>
          </a:p>
          <a:p>
            <a:pPr marL="301625">
              <a:lnSpc>
                <a:spcPct val="100000"/>
              </a:lnSpc>
            </a:pPr>
            <a:r>
              <a:rPr sz="1800" b="1" spc="-5" dirty="0">
                <a:solidFill>
                  <a:srgbClr val="FFFFFF"/>
                </a:solidFill>
                <a:latin typeface="Tahoma"/>
                <a:cs typeface="Tahoma"/>
              </a:rPr>
              <a:t>RELACIÓN</a:t>
            </a:r>
            <a:endParaRPr sz="1800">
              <a:latin typeface="Tahoma"/>
              <a:cs typeface="Tahoma"/>
            </a:endParaRPr>
          </a:p>
          <a:p>
            <a:pPr marL="179070" marR="76200" indent="-179070">
              <a:lnSpc>
                <a:spcPct val="100000"/>
              </a:lnSpc>
              <a:spcBef>
                <a:spcPts val="969"/>
              </a:spcBef>
              <a:buSzPct val="93750"/>
              <a:buFont typeface="Tahoma"/>
              <a:buChar char="•"/>
              <a:tabLst>
                <a:tab pos="179070" algn="l"/>
              </a:tabLst>
            </a:pPr>
            <a:r>
              <a:rPr sz="1600" b="1" spc="-10" dirty="0">
                <a:solidFill>
                  <a:srgbClr val="FFFFFF"/>
                </a:solidFill>
                <a:latin typeface="Tahoma"/>
                <a:cs typeface="Tahoma"/>
              </a:rPr>
              <a:t>Gobernabilid</a:t>
            </a:r>
            <a:r>
              <a:rPr sz="1600" b="1" spc="-5" dirty="0">
                <a:solidFill>
                  <a:srgbClr val="FFFFFF"/>
                </a:solidFill>
                <a:latin typeface="Tahoma"/>
                <a:cs typeface="Tahoma"/>
              </a:rPr>
              <a:t>ad  Corporativa</a:t>
            </a:r>
            <a:endParaRPr sz="1600">
              <a:latin typeface="Tahoma"/>
              <a:cs typeface="Tahoma"/>
            </a:endParaRPr>
          </a:p>
          <a:p>
            <a:pPr marL="163195" indent="-92710">
              <a:lnSpc>
                <a:spcPct val="100000"/>
              </a:lnSpc>
              <a:spcBef>
                <a:spcPts val="960"/>
              </a:spcBef>
              <a:buSzPct val="93750"/>
              <a:buFont typeface="Tahoma"/>
              <a:buChar char="•"/>
              <a:tabLst>
                <a:tab pos="163830" algn="l"/>
              </a:tabLst>
            </a:pPr>
            <a:r>
              <a:rPr sz="1600" b="1" spc="-10" dirty="0">
                <a:solidFill>
                  <a:srgbClr val="FFFFFF"/>
                </a:solidFill>
                <a:latin typeface="Tahoma"/>
                <a:cs typeface="Tahoma"/>
              </a:rPr>
              <a:t>Público</a:t>
            </a:r>
            <a:r>
              <a:rPr sz="1600" b="1" spc="10" dirty="0">
                <a:solidFill>
                  <a:srgbClr val="FFFFFF"/>
                </a:solidFill>
                <a:latin typeface="Tahoma"/>
                <a:cs typeface="Tahoma"/>
              </a:rPr>
              <a:t> </a:t>
            </a:r>
            <a:r>
              <a:rPr sz="1600" b="1" spc="-5" dirty="0">
                <a:solidFill>
                  <a:srgbClr val="FFFFFF"/>
                </a:solidFill>
                <a:latin typeface="Tahoma"/>
                <a:cs typeface="Tahoma"/>
              </a:rPr>
              <a:t>Interno</a:t>
            </a:r>
            <a:endParaRPr sz="1600">
              <a:latin typeface="Tahoma"/>
              <a:cs typeface="Tahoma"/>
            </a:endParaRPr>
          </a:p>
          <a:p>
            <a:pPr marL="140970" marR="39370" indent="-140970">
              <a:lnSpc>
                <a:spcPct val="100000"/>
              </a:lnSpc>
              <a:spcBef>
                <a:spcPts val="960"/>
              </a:spcBef>
              <a:buSzPct val="93750"/>
              <a:buFont typeface="Tahoma"/>
              <a:buChar char="•"/>
              <a:tabLst>
                <a:tab pos="140970" algn="l"/>
              </a:tabLst>
            </a:pPr>
            <a:r>
              <a:rPr sz="1600" b="1" spc="-5" dirty="0">
                <a:solidFill>
                  <a:srgbClr val="FFFFFF"/>
                </a:solidFill>
                <a:latin typeface="Tahoma"/>
                <a:cs typeface="Tahoma"/>
              </a:rPr>
              <a:t>Consumidores</a:t>
            </a:r>
            <a:r>
              <a:rPr sz="1600" b="1" spc="-40" dirty="0">
                <a:solidFill>
                  <a:srgbClr val="FFFFFF"/>
                </a:solidFill>
                <a:latin typeface="Tahoma"/>
                <a:cs typeface="Tahoma"/>
              </a:rPr>
              <a:t> </a:t>
            </a:r>
            <a:r>
              <a:rPr sz="1600" b="1" spc="-5" dirty="0">
                <a:solidFill>
                  <a:srgbClr val="FFFFFF"/>
                </a:solidFill>
                <a:latin typeface="Tahoma"/>
                <a:cs typeface="Tahoma"/>
              </a:rPr>
              <a:t>y  </a:t>
            </a:r>
            <a:r>
              <a:rPr sz="1600" b="1" spc="-10" dirty="0">
                <a:solidFill>
                  <a:srgbClr val="FFFFFF"/>
                </a:solidFill>
                <a:latin typeface="Tahoma"/>
                <a:cs typeface="Tahoma"/>
              </a:rPr>
              <a:t>Clientes</a:t>
            </a:r>
            <a:endParaRPr sz="1600">
              <a:latin typeface="Tahoma"/>
              <a:cs typeface="Tahoma"/>
            </a:endParaRPr>
          </a:p>
          <a:p>
            <a:pPr marL="320040" lvl="1" indent="-92710">
              <a:lnSpc>
                <a:spcPct val="100000"/>
              </a:lnSpc>
              <a:spcBef>
                <a:spcPts val="960"/>
              </a:spcBef>
              <a:buSzPct val="93750"/>
              <a:buFont typeface="Tahoma"/>
              <a:buChar char="•"/>
              <a:tabLst>
                <a:tab pos="320675" algn="l"/>
              </a:tabLst>
            </a:pPr>
            <a:r>
              <a:rPr sz="1600" b="1" spc="-10" dirty="0">
                <a:solidFill>
                  <a:srgbClr val="FFFFFF"/>
                </a:solidFill>
                <a:latin typeface="Tahoma"/>
                <a:cs typeface="Tahoma"/>
              </a:rPr>
              <a:t>Proveedores</a:t>
            </a:r>
            <a:endParaRPr sz="1600">
              <a:latin typeface="Tahoma"/>
              <a:cs typeface="Tahoma"/>
            </a:endParaRPr>
          </a:p>
          <a:p>
            <a:pPr marL="128270" indent="-92710">
              <a:lnSpc>
                <a:spcPct val="100000"/>
              </a:lnSpc>
              <a:spcBef>
                <a:spcPts val="965"/>
              </a:spcBef>
              <a:buSzPct val="93750"/>
              <a:buFont typeface="Tahoma"/>
              <a:buChar char="•"/>
              <a:tabLst>
                <a:tab pos="128905" algn="l"/>
              </a:tabLst>
            </a:pPr>
            <a:r>
              <a:rPr sz="1600" b="1" spc="-5" dirty="0">
                <a:solidFill>
                  <a:srgbClr val="FFFFFF"/>
                </a:solidFill>
                <a:latin typeface="Tahoma"/>
                <a:cs typeface="Tahoma"/>
              </a:rPr>
              <a:t>Medio</a:t>
            </a:r>
            <a:r>
              <a:rPr sz="1600" b="1" spc="-45" dirty="0">
                <a:solidFill>
                  <a:srgbClr val="FFFFFF"/>
                </a:solidFill>
                <a:latin typeface="Tahoma"/>
                <a:cs typeface="Tahoma"/>
              </a:rPr>
              <a:t> </a:t>
            </a:r>
            <a:r>
              <a:rPr sz="1600" b="1" spc="-5" dirty="0">
                <a:solidFill>
                  <a:srgbClr val="FFFFFF"/>
                </a:solidFill>
                <a:latin typeface="Tahoma"/>
                <a:cs typeface="Tahoma"/>
              </a:rPr>
              <a:t>Ambiente</a:t>
            </a:r>
            <a:endParaRPr sz="1600">
              <a:latin typeface="Tahoma"/>
              <a:cs typeface="Tahoma"/>
            </a:endParaRPr>
          </a:p>
          <a:p>
            <a:pPr marL="377825" lvl="1" indent="-92710">
              <a:lnSpc>
                <a:spcPct val="100000"/>
              </a:lnSpc>
              <a:spcBef>
                <a:spcPts val="960"/>
              </a:spcBef>
              <a:buSzPct val="93750"/>
              <a:buFont typeface="Tahoma"/>
              <a:buChar char="•"/>
              <a:tabLst>
                <a:tab pos="378460" algn="l"/>
              </a:tabLst>
            </a:pPr>
            <a:r>
              <a:rPr sz="1600" b="1" spc="-10" dirty="0">
                <a:solidFill>
                  <a:srgbClr val="FFFFFF"/>
                </a:solidFill>
                <a:latin typeface="Tahoma"/>
                <a:cs typeface="Tahoma"/>
              </a:rPr>
              <a:t>Comunidad</a:t>
            </a:r>
            <a:endParaRPr sz="1600">
              <a:latin typeface="Tahoma"/>
              <a:cs typeface="Tahoma"/>
            </a:endParaRPr>
          </a:p>
          <a:p>
            <a:pPr marL="490855" lvl="2" indent="-92710">
              <a:lnSpc>
                <a:spcPct val="100000"/>
              </a:lnSpc>
              <a:spcBef>
                <a:spcPts val="960"/>
              </a:spcBef>
              <a:buSzPct val="93750"/>
              <a:buFont typeface="Tahoma"/>
              <a:buChar char="•"/>
              <a:tabLst>
                <a:tab pos="491490" algn="l"/>
              </a:tabLst>
            </a:pPr>
            <a:r>
              <a:rPr sz="1600" b="1" spc="-10" dirty="0">
                <a:solidFill>
                  <a:srgbClr val="FFFFFF"/>
                </a:solidFill>
                <a:latin typeface="Tahoma"/>
                <a:cs typeface="Tahoma"/>
              </a:rPr>
              <a:t>Gobierno</a:t>
            </a:r>
            <a:endParaRPr sz="1600">
              <a:latin typeface="Tahoma"/>
              <a:cs typeface="Tahoma"/>
            </a:endParaRPr>
          </a:p>
        </p:txBody>
      </p:sp>
      <p:sp>
        <p:nvSpPr>
          <p:cNvPr id="9" name="object 9"/>
          <p:cNvSpPr/>
          <p:nvPr/>
        </p:nvSpPr>
        <p:spPr>
          <a:xfrm>
            <a:off x="2351701" y="5507863"/>
            <a:ext cx="7051040" cy="398780"/>
          </a:xfrm>
          <a:custGeom>
            <a:avLst/>
            <a:gdLst/>
            <a:ahLst/>
            <a:cxnLst/>
            <a:rect l="l" t="t" r="r" b="b"/>
            <a:pathLst>
              <a:path w="5288280" h="398779">
                <a:moveTo>
                  <a:pt x="3965956" y="99593"/>
                </a:moveTo>
                <a:lnTo>
                  <a:pt x="1321943" y="99593"/>
                </a:lnTo>
                <a:lnTo>
                  <a:pt x="1321943" y="398411"/>
                </a:lnTo>
                <a:lnTo>
                  <a:pt x="3965956" y="398411"/>
                </a:lnTo>
                <a:lnTo>
                  <a:pt x="3965956" y="99593"/>
                </a:lnTo>
                <a:close/>
              </a:path>
              <a:path w="5288280" h="398779">
                <a:moveTo>
                  <a:pt x="2643886" y="0"/>
                </a:moveTo>
                <a:lnTo>
                  <a:pt x="0" y="99593"/>
                </a:lnTo>
                <a:lnTo>
                  <a:pt x="5287899" y="99593"/>
                </a:lnTo>
                <a:lnTo>
                  <a:pt x="2643886" y="0"/>
                </a:lnTo>
                <a:close/>
              </a:path>
            </a:pathLst>
          </a:custGeom>
          <a:solidFill>
            <a:srgbClr val="66FFFF"/>
          </a:solidFill>
        </p:spPr>
        <p:txBody>
          <a:bodyPr wrap="square" lIns="0" tIns="0" rIns="0" bIns="0" rtlCol="0"/>
          <a:lstStyle/>
          <a:p>
            <a:endParaRPr/>
          </a:p>
        </p:txBody>
      </p:sp>
      <p:sp>
        <p:nvSpPr>
          <p:cNvPr id="10" name="object 10"/>
          <p:cNvSpPr txBox="1"/>
          <p:nvPr/>
        </p:nvSpPr>
        <p:spPr>
          <a:xfrm>
            <a:off x="4281086" y="5591962"/>
            <a:ext cx="3192780" cy="258404"/>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Tahoma"/>
                <a:cs typeface="Tahoma"/>
              </a:rPr>
              <a:t>CANALES DE</a:t>
            </a:r>
            <a:r>
              <a:rPr sz="1600" b="1" spc="10" dirty="0">
                <a:latin typeface="Tahoma"/>
                <a:cs typeface="Tahoma"/>
              </a:rPr>
              <a:t> </a:t>
            </a:r>
            <a:r>
              <a:rPr sz="1600" b="1" spc="-10" dirty="0">
                <a:latin typeface="Tahoma"/>
                <a:cs typeface="Tahoma"/>
              </a:rPr>
              <a:t>DIALOGO</a:t>
            </a:r>
            <a:endParaRPr sz="1600">
              <a:latin typeface="Tahoma"/>
              <a:cs typeface="Tahoma"/>
            </a:endParaRPr>
          </a:p>
        </p:txBody>
      </p:sp>
      <p:sp>
        <p:nvSpPr>
          <p:cNvPr id="11" name="object 11"/>
          <p:cNvSpPr/>
          <p:nvPr/>
        </p:nvSpPr>
        <p:spPr>
          <a:xfrm>
            <a:off x="3153833" y="4811395"/>
            <a:ext cx="5444067" cy="398780"/>
          </a:xfrm>
          <a:custGeom>
            <a:avLst/>
            <a:gdLst/>
            <a:ahLst/>
            <a:cxnLst/>
            <a:rect l="l" t="t" r="r" b="b"/>
            <a:pathLst>
              <a:path w="4083050" h="398779">
                <a:moveTo>
                  <a:pt x="3062351" y="99694"/>
                </a:moveTo>
                <a:lnTo>
                  <a:pt x="1020826" y="99694"/>
                </a:lnTo>
                <a:lnTo>
                  <a:pt x="1020826" y="398525"/>
                </a:lnTo>
                <a:lnTo>
                  <a:pt x="3062351" y="398525"/>
                </a:lnTo>
                <a:lnTo>
                  <a:pt x="3062351" y="99694"/>
                </a:lnTo>
                <a:close/>
              </a:path>
              <a:path w="4083050" h="398779">
                <a:moveTo>
                  <a:pt x="2041525" y="0"/>
                </a:moveTo>
                <a:lnTo>
                  <a:pt x="0" y="99694"/>
                </a:lnTo>
                <a:lnTo>
                  <a:pt x="4083050" y="99694"/>
                </a:lnTo>
                <a:lnTo>
                  <a:pt x="2041525" y="0"/>
                </a:lnTo>
                <a:close/>
              </a:path>
            </a:pathLst>
          </a:custGeom>
          <a:solidFill>
            <a:srgbClr val="66FFFF"/>
          </a:solidFill>
        </p:spPr>
        <p:txBody>
          <a:bodyPr wrap="square" lIns="0" tIns="0" rIns="0" bIns="0" rtlCol="0"/>
          <a:lstStyle/>
          <a:p>
            <a:endParaRPr/>
          </a:p>
        </p:txBody>
      </p:sp>
      <p:sp>
        <p:nvSpPr>
          <p:cNvPr id="12" name="object 12"/>
          <p:cNvSpPr txBox="1"/>
          <p:nvPr/>
        </p:nvSpPr>
        <p:spPr>
          <a:xfrm>
            <a:off x="4682237" y="4895469"/>
            <a:ext cx="2393527" cy="258404"/>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ahoma"/>
                <a:cs typeface="Tahoma"/>
              </a:rPr>
              <a:t>TRANSPARENCIA</a:t>
            </a:r>
            <a:endParaRPr sz="1600">
              <a:latin typeface="Tahoma"/>
              <a:cs typeface="Tahoma"/>
            </a:endParaRPr>
          </a:p>
        </p:txBody>
      </p:sp>
      <p:sp>
        <p:nvSpPr>
          <p:cNvPr id="13" name="object 13"/>
          <p:cNvSpPr/>
          <p:nvPr/>
        </p:nvSpPr>
        <p:spPr>
          <a:xfrm>
            <a:off x="4066201" y="4271645"/>
            <a:ext cx="3622040" cy="398780"/>
          </a:xfrm>
          <a:custGeom>
            <a:avLst/>
            <a:gdLst/>
            <a:ahLst/>
            <a:cxnLst/>
            <a:rect l="l" t="t" r="r" b="b"/>
            <a:pathLst>
              <a:path w="2716529" h="398779">
                <a:moveTo>
                  <a:pt x="2037079" y="99694"/>
                </a:moveTo>
                <a:lnTo>
                  <a:pt x="678941" y="99694"/>
                </a:lnTo>
                <a:lnTo>
                  <a:pt x="678941" y="398525"/>
                </a:lnTo>
                <a:lnTo>
                  <a:pt x="2037079" y="398525"/>
                </a:lnTo>
                <a:lnTo>
                  <a:pt x="2037079" y="99694"/>
                </a:lnTo>
                <a:close/>
              </a:path>
              <a:path w="2716529" h="398779">
                <a:moveTo>
                  <a:pt x="1358011" y="0"/>
                </a:moveTo>
                <a:lnTo>
                  <a:pt x="0" y="99694"/>
                </a:lnTo>
                <a:lnTo>
                  <a:pt x="2716149" y="99694"/>
                </a:lnTo>
                <a:lnTo>
                  <a:pt x="1358011" y="0"/>
                </a:lnTo>
                <a:close/>
              </a:path>
            </a:pathLst>
          </a:custGeom>
          <a:solidFill>
            <a:srgbClr val="66FFFF"/>
          </a:solidFill>
        </p:spPr>
        <p:txBody>
          <a:bodyPr wrap="square" lIns="0" tIns="0" rIns="0" bIns="0" rtlCol="0"/>
          <a:lstStyle/>
          <a:p>
            <a:endParaRPr/>
          </a:p>
        </p:txBody>
      </p:sp>
      <p:sp>
        <p:nvSpPr>
          <p:cNvPr id="14" name="object 14"/>
          <p:cNvSpPr txBox="1"/>
          <p:nvPr/>
        </p:nvSpPr>
        <p:spPr>
          <a:xfrm>
            <a:off x="5447454" y="4355719"/>
            <a:ext cx="861060" cy="258404"/>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Tahoma"/>
                <a:cs typeface="Tahoma"/>
              </a:rPr>
              <a:t>ET</a:t>
            </a:r>
            <a:r>
              <a:rPr sz="1600" b="1" spc="-15" dirty="0">
                <a:latin typeface="Tahoma"/>
                <a:cs typeface="Tahoma"/>
              </a:rPr>
              <a:t>I</a:t>
            </a:r>
            <a:r>
              <a:rPr sz="1600" b="1" spc="-10" dirty="0">
                <a:latin typeface="Tahoma"/>
                <a:cs typeface="Tahoma"/>
              </a:rPr>
              <a:t>CA</a:t>
            </a:r>
            <a:endParaRPr sz="1600">
              <a:latin typeface="Tahoma"/>
              <a:cs typeface="Tahoma"/>
            </a:endParaRPr>
          </a:p>
        </p:txBody>
      </p:sp>
      <p:sp>
        <p:nvSpPr>
          <p:cNvPr id="15" name="object 15"/>
          <p:cNvSpPr/>
          <p:nvPr/>
        </p:nvSpPr>
        <p:spPr>
          <a:xfrm>
            <a:off x="4078901" y="2400426"/>
            <a:ext cx="3071707" cy="623570"/>
          </a:xfrm>
          <a:custGeom>
            <a:avLst/>
            <a:gdLst/>
            <a:ahLst/>
            <a:cxnLst/>
            <a:rect l="l" t="t" r="r" b="b"/>
            <a:pathLst>
              <a:path w="2303779" h="623569">
                <a:moveTo>
                  <a:pt x="494029" y="0"/>
                </a:moveTo>
                <a:lnTo>
                  <a:pt x="0" y="311658"/>
                </a:lnTo>
                <a:lnTo>
                  <a:pt x="494029" y="623188"/>
                </a:lnTo>
                <a:lnTo>
                  <a:pt x="494029" y="467360"/>
                </a:lnTo>
                <a:lnTo>
                  <a:pt x="2056421" y="467360"/>
                </a:lnTo>
                <a:lnTo>
                  <a:pt x="2303399" y="311658"/>
                </a:lnTo>
                <a:lnTo>
                  <a:pt x="2056320" y="155828"/>
                </a:lnTo>
                <a:lnTo>
                  <a:pt x="494029" y="155828"/>
                </a:lnTo>
                <a:lnTo>
                  <a:pt x="494029" y="0"/>
                </a:lnTo>
                <a:close/>
              </a:path>
              <a:path w="2303779" h="623569">
                <a:moveTo>
                  <a:pt x="2056421" y="467360"/>
                </a:moveTo>
                <a:lnTo>
                  <a:pt x="1809241" y="467360"/>
                </a:lnTo>
                <a:lnTo>
                  <a:pt x="1809241" y="623188"/>
                </a:lnTo>
                <a:lnTo>
                  <a:pt x="2056421" y="467360"/>
                </a:lnTo>
                <a:close/>
              </a:path>
              <a:path w="2303779" h="623569">
                <a:moveTo>
                  <a:pt x="1809241" y="0"/>
                </a:moveTo>
                <a:lnTo>
                  <a:pt x="1809241" y="155828"/>
                </a:lnTo>
                <a:lnTo>
                  <a:pt x="2056320" y="155828"/>
                </a:lnTo>
                <a:lnTo>
                  <a:pt x="1809241" y="0"/>
                </a:lnTo>
                <a:close/>
              </a:path>
            </a:pathLst>
          </a:custGeom>
          <a:solidFill>
            <a:srgbClr val="0066FF"/>
          </a:solidFill>
        </p:spPr>
        <p:txBody>
          <a:bodyPr wrap="square" lIns="0" tIns="0" rIns="0" bIns="0" rtlCol="0"/>
          <a:lstStyle/>
          <a:p>
            <a:endParaRPr/>
          </a:p>
        </p:txBody>
      </p:sp>
      <p:sp>
        <p:nvSpPr>
          <p:cNvPr id="16" name="object 16"/>
          <p:cNvSpPr txBox="1"/>
          <p:nvPr/>
        </p:nvSpPr>
        <p:spPr>
          <a:xfrm>
            <a:off x="4683081" y="2590037"/>
            <a:ext cx="1862667" cy="258404"/>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Tahoma"/>
                <a:cs typeface="Tahoma"/>
              </a:rPr>
              <a:t>COHERENCIA</a:t>
            </a:r>
            <a:endParaRPr sz="1600">
              <a:latin typeface="Tahoma"/>
              <a:cs typeface="Tahoma"/>
            </a:endParaRPr>
          </a:p>
        </p:txBody>
      </p:sp>
      <p:sp>
        <p:nvSpPr>
          <p:cNvPr id="17" name="object 17"/>
          <p:cNvSpPr/>
          <p:nvPr/>
        </p:nvSpPr>
        <p:spPr>
          <a:xfrm>
            <a:off x="6767069" y="1877695"/>
            <a:ext cx="1941407" cy="1769110"/>
          </a:xfrm>
          <a:custGeom>
            <a:avLst/>
            <a:gdLst/>
            <a:ahLst/>
            <a:cxnLst/>
            <a:rect l="l" t="t" r="r" b="b"/>
            <a:pathLst>
              <a:path w="1456054" h="1769110">
                <a:moveTo>
                  <a:pt x="727837" y="0"/>
                </a:moveTo>
                <a:lnTo>
                  <a:pt x="685060" y="1501"/>
                </a:lnTo>
                <a:lnTo>
                  <a:pt x="642935" y="5950"/>
                </a:lnTo>
                <a:lnTo>
                  <a:pt x="601531" y="13264"/>
                </a:lnTo>
                <a:lnTo>
                  <a:pt x="560916" y="23359"/>
                </a:lnTo>
                <a:lnTo>
                  <a:pt x="521157" y="36153"/>
                </a:lnTo>
                <a:lnTo>
                  <a:pt x="482324" y="51563"/>
                </a:lnTo>
                <a:lnTo>
                  <a:pt x="444484" y="69506"/>
                </a:lnTo>
                <a:lnTo>
                  <a:pt x="407705" y="89899"/>
                </a:lnTo>
                <a:lnTo>
                  <a:pt x="372055" y="112659"/>
                </a:lnTo>
                <a:lnTo>
                  <a:pt x="337604" y="137704"/>
                </a:lnTo>
                <a:lnTo>
                  <a:pt x="304418" y="164949"/>
                </a:lnTo>
                <a:lnTo>
                  <a:pt x="272566" y="194313"/>
                </a:lnTo>
                <a:lnTo>
                  <a:pt x="242116" y="225712"/>
                </a:lnTo>
                <a:lnTo>
                  <a:pt x="213137" y="259064"/>
                </a:lnTo>
                <a:lnTo>
                  <a:pt x="185697" y="294285"/>
                </a:lnTo>
                <a:lnTo>
                  <a:pt x="159863" y="331293"/>
                </a:lnTo>
                <a:lnTo>
                  <a:pt x="135704" y="370004"/>
                </a:lnTo>
                <a:lnTo>
                  <a:pt x="113288" y="410336"/>
                </a:lnTo>
                <a:lnTo>
                  <a:pt x="92684" y="452206"/>
                </a:lnTo>
                <a:lnTo>
                  <a:pt x="73959" y="495531"/>
                </a:lnTo>
                <a:lnTo>
                  <a:pt x="57181" y="540228"/>
                </a:lnTo>
                <a:lnTo>
                  <a:pt x="42420" y="586214"/>
                </a:lnTo>
                <a:lnTo>
                  <a:pt x="29742" y="633406"/>
                </a:lnTo>
                <a:lnTo>
                  <a:pt x="19216" y="681721"/>
                </a:lnTo>
                <a:lnTo>
                  <a:pt x="10911" y="731076"/>
                </a:lnTo>
                <a:lnTo>
                  <a:pt x="4895" y="781389"/>
                </a:lnTo>
                <a:lnTo>
                  <a:pt x="1235" y="832576"/>
                </a:lnTo>
                <a:lnTo>
                  <a:pt x="0" y="884554"/>
                </a:lnTo>
                <a:lnTo>
                  <a:pt x="1235" y="936533"/>
                </a:lnTo>
                <a:lnTo>
                  <a:pt x="4895" y="987720"/>
                </a:lnTo>
                <a:lnTo>
                  <a:pt x="10911" y="1038033"/>
                </a:lnTo>
                <a:lnTo>
                  <a:pt x="19216" y="1087388"/>
                </a:lnTo>
                <a:lnTo>
                  <a:pt x="29742" y="1135703"/>
                </a:lnTo>
                <a:lnTo>
                  <a:pt x="42420" y="1182895"/>
                </a:lnTo>
                <a:lnTo>
                  <a:pt x="57181" y="1228881"/>
                </a:lnTo>
                <a:lnTo>
                  <a:pt x="73959" y="1273578"/>
                </a:lnTo>
                <a:lnTo>
                  <a:pt x="92684" y="1316903"/>
                </a:lnTo>
                <a:lnTo>
                  <a:pt x="113288" y="1358773"/>
                </a:lnTo>
                <a:lnTo>
                  <a:pt x="135704" y="1399105"/>
                </a:lnTo>
                <a:lnTo>
                  <a:pt x="159863" y="1437816"/>
                </a:lnTo>
                <a:lnTo>
                  <a:pt x="185697" y="1474824"/>
                </a:lnTo>
                <a:lnTo>
                  <a:pt x="213137" y="1510045"/>
                </a:lnTo>
                <a:lnTo>
                  <a:pt x="242116" y="1543397"/>
                </a:lnTo>
                <a:lnTo>
                  <a:pt x="272566" y="1574796"/>
                </a:lnTo>
                <a:lnTo>
                  <a:pt x="304418" y="1604160"/>
                </a:lnTo>
                <a:lnTo>
                  <a:pt x="337604" y="1631405"/>
                </a:lnTo>
                <a:lnTo>
                  <a:pt x="372055" y="1656450"/>
                </a:lnTo>
                <a:lnTo>
                  <a:pt x="407705" y="1679210"/>
                </a:lnTo>
                <a:lnTo>
                  <a:pt x="444484" y="1699603"/>
                </a:lnTo>
                <a:lnTo>
                  <a:pt x="482324" y="1717546"/>
                </a:lnTo>
                <a:lnTo>
                  <a:pt x="521157" y="1732956"/>
                </a:lnTo>
                <a:lnTo>
                  <a:pt x="560916" y="1745750"/>
                </a:lnTo>
                <a:lnTo>
                  <a:pt x="601531" y="1755845"/>
                </a:lnTo>
                <a:lnTo>
                  <a:pt x="642935" y="1763159"/>
                </a:lnTo>
                <a:lnTo>
                  <a:pt x="685060" y="1767608"/>
                </a:lnTo>
                <a:lnTo>
                  <a:pt x="727837" y="1769109"/>
                </a:lnTo>
                <a:lnTo>
                  <a:pt x="770601" y="1767608"/>
                </a:lnTo>
                <a:lnTo>
                  <a:pt x="812714" y="1763159"/>
                </a:lnTo>
                <a:lnTo>
                  <a:pt x="854109" y="1755845"/>
                </a:lnTo>
                <a:lnTo>
                  <a:pt x="894717" y="1745750"/>
                </a:lnTo>
                <a:lnTo>
                  <a:pt x="934470" y="1732956"/>
                </a:lnTo>
                <a:lnTo>
                  <a:pt x="973299" y="1717546"/>
                </a:lnTo>
                <a:lnTo>
                  <a:pt x="1011136" y="1699603"/>
                </a:lnTo>
                <a:lnTo>
                  <a:pt x="1047913" y="1679210"/>
                </a:lnTo>
                <a:lnTo>
                  <a:pt x="1083561" y="1656450"/>
                </a:lnTo>
                <a:lnTo>
                  <a:pt x="1118013" y="1631405"/>
                </a:lnTo>
                <a:lnTo>
                  <a:pt x="1151200" y="1604160"/>
                </a:lnTo>
                <a:lnTo>
                  <a:pt x="1183054" y="1574796"/>
                </a:lnTo>
                <a:lnTo>
                  <a:pt x="1213506" y="1543397"/>
                </a:lnTo>
                <a:lnTo>
                  <a:pt x="1242488" y="1510045"/>
                </a:lnTo>
                <a:lnTo>
                  <a:pt x="1269932" y="1474824"/>
                </a:lnTo>
                <a:lnTo>
                  <a:pt x="1295770" y="1437816"/>
                </a:lnTo>
                <a:lnTo>
                  <a:pt x="1319933" y="1399105"/>
                </a:lnTo>
                <a:lnTo>
                  <a:pt x="1342354" y="1358773"/>
                </a:lnTo>
                <a:lnTo>
                  <a:pt x="1362963" y="1316903"/>
                </a:lnTo>
                <a:lnTo>
                  <a:pt x="1381692" y="1273578"/>
                </a:lnTo>
                <a:lnTo>
                  <a:pt x="1398474" y="1228881"/>
                </a:lnTo>
                <a:lnTo>
                  <a:pt x="1413240" y="1182895"/>
                </a:lnTo>
                <a:lnTo>
                  <a:pt x="1425921" y="1135703"/>
                </a:lnTo>
                <a:lnTo>
                  <a:pt x="1436450" y="1087388"/>
                </a:lnTo>
                <a:lnTo>
                  <a:pt x="1444758" y="1038033"/>
                </a:lnTo>
                <a:lnTo>
                  <a:pt x="1450777" y="987720"/>
                </a:lnTo>
                <a:lnTo>
                  <a:pt x="1454438" y="936533"/>
                </a:lnTo>
                <a:lnTo>
                  <a:pt x="1455674" y="884554"/>
                </a:lnTo>
                <a:lnTo>
                  <a:pt x="1454438" y="832576"/>
                </a:lnTo>
                <a:lnTo>
                  <a:pt x="1450777" y="781389"/>
                </a:lnTo>
                <a:lnTo>
                  <a:pt x="1444758" y="731076"/>
                </a:lnTo>
                <a:lnTo>
                  <a:pt x="1436450" y="681721"/>
                </a:lnTo>
                <a:lnTo>
                  <a:pt x="1425921" y="633406"/>
                </a:lnTo>
                <a:lnTo>
                  <a:pt x="1413240" y="586214"/>
                </a:lnTo>
                <a:lnTo>
                  <a:pt x="1398474" y="540228"/>
                </a:lnTo>
                <a:lnTo>
                  <a:pt x="1381692" y="495531"/>
                </a:lnTo>
                <a:lnTo>
                  <a:pt x="1362963" y="452206"/>
                </a:lnTo>
                <a:lnTo>
                  <a:pt x="1342354" y="410336"/>
                </a:lnTo>
                <a:lnTo>
                  <a:pt x="1319933" y="370004"/>
                </a:lnTo>
                <a:lnTo>
                  <a:pt x="1295770" y="331293"/>
                </a:lnTo>
                <a:lnTo>
                  <a:pt x="1269932" y="294285"/>
                </a:lnTo>
                <a:lnTo>
                  <a:pt x="1242488" y="259064"/>
                </a:lnTo>
                <a:lnTo>
                  <a:pt x="1213506" y="225712"/>
                </a:lnTo>
                <a:lnTo>
                  <a:pt x="1183054" y="194313"/>
                </a:lnTo>
                <a:lnTo>
                  <a:pt x="1151200" y="164949"/>
                </a:lnTo>
                <a:lnTo>
                  <a:pt x="1118013" y="137704"/>
                </a:lnTo>
                <a:lnTo>
                  <a:pt x="1083561" y="112659"/>
                </a:lnTo>
                <a:lnTo>
                  <a:pt x="1047913" y="89899"/>
                </a:lnTo>
                <a:lnTo>
                  <a:pt x="1011136" y="69506"/>
                </a:lnTo>
                <a:lnTo>
                  <a:pt x="973299" y="51563"/>
                </a:lnTo>
                <a:lnTo>
                  <a:pt x="934470" y="36153"/>
                </a:lnTo>
                <a:lnTo>
                  <a:pt x="894717" y="23359"/>
                </a:lnTo>
                <a:lnTo>
                  <a:pt x="854109" y="13264"/>
                </a:lnTo>
                <a:lnTo>
                  <a:pt x="812714" y="5950"/>
                </a:lnTo>
                <a:lnTo>
                  <a:pt x="770601" y="1501"/>
                </a:lnTo>
                <a:lnTo>
                  <a:pt x="727837" y="0"/>
                </a:lnTo>
                <a:close/>
              </a:path>
            </a:pathLst>
          </a:custGeom>
          <a:solidFill>
            <a:srgbClr val="66FF33">
              <a:alpha val="70195"/>
            </a:srgbClr>
          </a:solidFill>
        </p:spPr>
        <p:txBody>
          <a:bodyPr wrap="square" lIns="0" tIns="0" rIns="0" bIns="0" rtlCol="0"/>
          <a:lstStyle/>
          <a:p>
            <a:endParaRPr/>
          </a:p>
        </p:txBody>
      </p:sp>
      <p:sp>
        <p:nvSpPr>
          <p:cNvPr id="18" name="object 18"/>
          <p:cNvSpPr txBox="1"/>
          <p:nvPr/>
        </p:nvSpPr>
        <p:spPr>
          <a:xfrm>
            <a:off x="7194295" y="2580209"/>
            <a:ext cx="1089659"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ahoma"/>
                <a:cs typeface="Tahoma"/>
              </a:rPr>
              <a:t>HACER</a:t>
            </a:r>
            <a:endParaRPr sz="1800">
              <a:latin typeface="Tahoma"/>
              <a:cs typeface="Tahoma"/>
            </a:endParaRPr>
          </a:p>
        </p:txBody>
      </p:sp>
      <p:sp>
        <p:nvSpPr>
          <p:cNvPr id="19" name="object 19"/>
          <p:cNvSpPr/>
          <p:nvPr/>
        </p:nvSpPr>
        <p:spPr>
          <a:xfrm>
            <a:off x="2542202" y="1799335"/>
            <a:ext cx="1820333" cy="1769110"/>
          </a:xfrm>
          <a:custGeom>
            <a:avLst/>
            <a:gdLst/>
            <a:ahLst/>
            <a:cxnLst/>
            <a:rect l="l" t="t" r="r" b="b"/>
            <a:pathLst>
              <a:path w="1365250" h="1769110">
                <a:moveTo>
                  <a:pt x="682625" y="0"/>
                </a:moveTo>
                <a:lnTo>
                  <a:pt x="641035" y="1614"/>
                </a:lnTo>
                <a:lnTo>
                  <a:pt x="600105" y="6396"/>
                </a:lnTo>
                <a:lnTo>
                  <a:pt x="559906" y="14254"/>
                </a:lnTo>
                <a:lnTo>
                  <a:pt x="520510" y="25093"/>
                </a:lnTo>
                <a:lnTo>
                  <a:pt x="481988" y="38823"/>
                </a:lnTo>
                <a:lnTo>
                  <a:pt x="444410" y="55349"/>
                </a:lnTo>
                <a:lnTo>
                  <a:pt x="407850" y="74580"/>
                </a:lnTo>
                <a:lnTo>
                  <a:pt x="372377" y="96423"/>
                </a:lnTo>
                <a:lnTo>
                  <a:pt x="338064" y="120786"/>
                </a:lnTo>
                <a:lnTo>
                  <a:pt x="304981" y="147575"/>
                </a:lnTo>
                <a:lnTo>
                  <a:pt x="273201" y="176699"/>
                </a:lnTo>
                <a:lnTo>
                  <a:pt x="242793" y="208063"/>
                </a:lnTo>
                <a:lnTo>
                  <a:pt x="213831" y="241577"/>
                </a:lnTo>
                <a:lnTo>
                  <a:pt x="186384" y="277148"/>
                </a:lnTo>
                <a:lnTo>
                  <a:pt x="160525" y="314682"/>
                </a:lnTo>
                <a:lnTo>
                  <a:pt x="136324" y="354087"/>
                </a:lnTo>
                <a:lnTo>
                  <a:pt x="113854" y="395270"/>
                </a:lnTo>
                <a:lnTo>
                  <a:pt x="93185" y="438140"/>
                </a:lnTo>
                <a:lnTo>
                  <a:pt x="74388" y="482603"/>
                </a:lnTo>
                <a:lnTo>
                  <a:pt x="57536" y="528567"/>
                </a:lnTo>
                <a:lnTo>
                  <a:pt x="42699" y="575939"/>
                </a:lnTo>
                <a:lnTo>
                  <a:pt x="29949" y="624626"/>
                </a:lnTo>
                <a:lnTo>
                  <a:pt x="19358" y="674536"/>
                </a:lnTo>
                <a:lnTo>
                  <a:pt x="10996" y="725577"/>
                </a:lnTo>
                <a:lnTo>
                  <a:pt x="4934" y="777655"/>
                </a:lnTo>
                <a:lnTo>
                  <a:pt x="1245" y="830679"/>
                </a:lnTo>
                <a:lnTo>
                  <a:pt x="0" y="884554"/>
                </a:lnTo>
                <a:lnTo>
                  <a:pt x="1245" y="938444"/>
                </a:lnTo>
                <a:lnTo>
                  <a:pt x="4934" y="991478"/>
                </a:lnTo>
                <a:lnTo>
                  <a:pt x="10996" y="1043566"/>
                </a:lnTo>
                <a:lnTo>
                  <a:pt x="19358" y="1094614"/>
                </a:lnTo>
                <a:lnTo>
                  <a:pt x="29949" y="1144530"/>
                </a:lnTo>
                <a:lnTo>
                  <a:pt x="42699" y="1193222"/>
                </a:lnTo>
                <a:lnTo>
                  <a:pt x="57536" y="1240596"/>
                </a:lnTo>
                <a:lnTo>
                  <a:pt x="74388" y="1286562"/>
                </a:lnTo>
                <a:lnTo>
                  <a:pt x="93185" y="1331025"/>
                </a:lnTo>
                <a:lnTo>
                  <a:pt x="113854" y="1373894"/>
                </a:lnTo>
                <a:lnTo>
                  <a:pt x="136324" y="1415077"/>
                </a:lnTo>
                <a:lnTo>
                  <a:pt x="160525" y="1454480"/>
                </a:lnTo>
                <a:lnTo>
                  <a:pt x="186384" y="1492011"/>
                </a:lnTo>
                <a:lnTo>
                  <a:pt x="213831" y="1527577"/>
                </a:lnTo>
                <a:lnTo>
                  <a:pt x="242793" y="1561087"/>
                </a:lnTo>
                <a:lnTo>
                  <a:pt x="273201" y="1592448"/>
                </a:lnTo>
                <a:lnTo>
                  <a:pt x="304981" y="1621567"/>
                </a:lnTo>
                <a:lnTo>
                  <a:pt x="338064" y="1648351"/>
                </a:lnTo>
                <a:lnTo>
                  <a:pt x="372377" y="1672709"/>
                </a:lnTo>
                <a:lnTo>
                  <a:pt x="407850" y="1694548"/>
                </a:lnTo>
                <a:lnTo>
                  <a:pt x="444410" y="1713774"/>
                </a:lnTo>
                <a:lnTo>
                  <a:pt x="481988" y="1730297"/>
                </a:lnTo>
                <a:lnTo>
                  <a:pt x="520510" y="1744023"/>
                </a:lnTo>
                <a:lnTo>
                  <a:pt x="559906" y="1754860"/>
                </a:lnTo>
                <a:lnTo>
                  <a:pt x="600105" y="1762715"/>
                </a:lnTo>
                <a:lnTo>
                  <a:pt x="641035" y="1767495"/>
                </a:lnTo>
                <a:lnTo>
                  <a:pt x="682625" y="1769110"/>
                </a:lnTo>
                <a:lnTo>
                  <a:pt x="724201" y="1767495"/>
                </a:lnTo>
                <a:lnTo>
                  <a:pt x="765120" y="1762715"/>
                </a:lnTo>
                <a:lnTo>
                  <a:pt x="805309" y="1754860"/>
                </a:lnTo>
                <a:lnTo>
                  <a:pt x="844698" y="1744023"/>
                </a:lnTo>
                <a:lnTo>
                  <a:pt x="883215" y="1730297"/>
                </a:lnTo>
                <a:lnTo>
                  <a:pt x="920787" y="1713774"/>
                </a:lnTo>
                <a:lnTo>
                  <a:pt x="957345" y="1694548"/>
                </a:lnTo>
                <a:lnTo>
                  <a:pt x="992816" y="1672709"/>
                </a:lnTo>
                <a:lnTo>
                  <a:pt x="1027128" y="1648351"/>
                </a:lnTo>
                <a:lnTo>
                  <a:pt x="1060212" y="1621567"/>
                </a:lnTo>
                <a:lnTo>
                  <a:pt x="1091994" y="1592448"/>
                </a:lnTo>
                <a:lnTo>
                  <a:pt x="1122403" y="1561087"/>
                </a:lnTo>
                <a:lnTo>
                  <a:pt x="1151369" y="1527577"/>
                </a:lnTo>
                <a:lnTo>
                  <a:pt x="1178819" y="1492011"/>
                </a:lnTo>
                <a:lnTo>
                  <a:pt x="1204682" y="1454480"/>
                </a:lnTo>
                <a:lnTo>
                  <a:pt x="1228887" y="1415077"/>
                </a:lnTo>
                <a:lnTo>
                  <a:pt x="1251362" y="1373894"/>
                </a:lnTo>
                <a:lnTo>
                  <a:pt x="1272036" y="1331025"/>
                </a:lnTo>
                <a:lnTo>
                  <a:pt x="1290837" y="1286562"/>
                </a:lnTo>
                <a:lnTo>
                  <a:pt x="1307694" y="1240596"/>
                </a:lnTo>
                <a:lnTo>
                  <a:pt x="1322535" y="1193222"/>
                </a:lnTo>
                <a:lnTo>
                  <a:pt x="1335289" y="1144530"/>
                </a:lnTo>
                <a:lnTo>
                  <a:pt x="1345884" y="1094614"/>
                </a:lnTo>
                <a:lnTo>
                  <a:pt x="1354249" y="1043566"/>
                </a:lnTo>
                <a:lnTo>
                  <a:pt x="1360313" y="991478"/>
                </a:lnTo>
                <a:lnTo>
                  <a:pt x="1364003" y="938444"/>
                </a:lnTo>
                <a:lnTo>
                  <a:pt x="1365250" y="884554"/>
                </a:lnTo>
                <a:lnTo>
                  <a:pt x="1364003" y="830679"/>
                </a:lnTo>
                <a:lnTo>
                  <a:pt x="1360313" y="777655"/>
                </a:lnTo>
                <a:lnTo>
                  <a:pt x="1354249" y="725577"/>
                </a:lnTo>
                <a:lnTo>
                  <a:pt x="1345884" y="674536"/>
                </a:lnTo>
                <a:lnTo>
                  <a:pt x="1335289" y="624626"/>
                </a:lnTo>
                <a:lnTo>
                  <a:pt x="1322535" y="575939"/>
                </a:lnTo>
                <a:lnTo>
                  <a:pt x="1307694" y="528567"/>
                </a:lnTo>
                <a:lnTo>
                  <a:pt x="1290837" y="482603"/>
                </a:lnTo>
                <a:lnTo>
                  <a:pt x="1272036" y="438140"/>
                </a:lnTo>
                <a:lnTo>
                  <a:pt x="1251362" y="395270"/>
                </a:lnTo>
                <a:lnTo>
                  <a:pt x="1228887" y="354087"/>
                </a:lnTo>
                <a:lnTo>
                  <a:pt x="1204682" y="314682"/>
                </a:lnTo>
                <a:lnTo>
                  <a:pt x="1178819" y="277148"/>
                </a:lnTo>
                <a:lnTo>
                  <a:pt x="1151369" y="241577"/>
                </a:lnTo>
                <a:lnTo>
                  <a:pt x="1122403" y="208063"/>
                </a:lnTo>
                <a:lnTo>
                  <a:pt x="1091994" y="176699"/>
                </a:lnTo>
                <a:lnTo>
                  <a:pt x="1060212" y="147575"/>
                </a:lnTo>
                <a:lnTo>
                  <a:pt x="1027128" y="120786"/>
                </a:lnTo>
                <a:lnTo>
                  <a:pt x="992816" y="96423"/>
                </a:lnTo>
                <a:lnTo>
                  <a:pt x="957345" y="74580"/>
                </a:lnTo>
                <a:lnTo>
                  <a:pt x="920787" y="55349"/>
                </a:lnTo>
                <a:lnTo>
                  <a:pt x="883215" y="38823"/>
                </a:lnTo>
                <a:lnTo>
                  <a:pt x="844698" y="25093"/>
                </a:lnTo>
                <a:lnTo>
                  <a:pt x="805309" y="14254"/>
                </a:lnTo>
                <a:lnTo>
                  <a:pt x="765120" y="6396"/>
                </a:lnTo>
                <a:lnTo>
                  <a:pt x="724201" y="1614"/>
                </a:lnTo>
                <a:lnTo>
                  <a:pt x="682625" y="0"/>
                </a:lnTo>
                <a:close/>
              </a:path>
            </a:pathLst>
          </a:custGeom>
          <a:solidFill>
            <a:srgbClr val="00FFFF">
              <a:alpha val="56861"/>
            </a:srgbClr>
          </a:solidFill>
        </p:spPr>
        <p:txBody>
          <a:bodyPr wrap="square" lIns="0" tIns="0" rIns="0" bIns="0" rtlCol="0"/>
          <a:lstStyle/>
          <a:p>
            <a:endParaRPr/>
          </a:p>
        </p:txBody>
      </p:sp>
      <p:sp>
        <p:nvSpPr>
          <p:cNvPr id="20" name="object 20"/>
          <p:cNvSpPr txBox="1"/>
          <p:nvPr/>
        </p:nvSpPr>
        <p:spPr>
          <a:xfrm>
            <a:off x="2939628" y="2501850"/>
            <a:ext cx="1025313"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ahoma"/>
                <a:cs typeface="Tahoma"/>
              </a:rPr>
              <a:t>DECIR</a:t>
            </a:r>
            <a:endParaRPr sz="1800">
              <a:latin typeface="Tahoma"/>
              <a:cs typeface="Tahoma"/>
            </a:endParaRPr>
          </a:p>
        </p:txBody>
      </p:sp>
      <p:sp>
        <p:nvSpPr>
          <p:cNvPr id="21" name="object 21"/>
          <p:cNvSpPr txBox="1"/>
          <p:nvPr/>
        </p:nvSpPr>
        <p:spPr>
          <a:xfrm>
            <a:off x="4159672" y="3454400"/>
            <a:ext cx="3010747"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b="1" spc="-5" dirty="0">
                <a:latin typeface="Tahoma"/>
                <a:cs typeface="Tahoma"/>
              </a:rPr>
              <a:t>Cambio </a:t>
            </a:r>
            <a:r>
              <a:rPr sz="1800" b="1" dirty="0">
                <a:latin typeface="Tahoma"/>
                <a:cs typeface="Tahoma"/>
              </a:rPr>
              <a:t>en la</a:t>
            </a:r>
            <a:r>
              <a:rPr sz="1800" b="1" spc="-90" dirty="0">
                <a:latin typeface="Tahoma"/>
                <a:cs typeface="Tahoma"/>
              </a:rPr>
              <a:t> </a:t>
            </a:r>
            <a:r>
              <a:rPr sz="1800" b="1" spc="-5" dirty="0">
                <a:latin typeface="Tahoma"/>
                <a:cs typeface="Tahoma"/>
              </a:rPr>
              <a:t>forma  de hacer</a:t>
            </a:r>
            <a:r>
              <a:rPr sz="1800" b="1" spc="-35" dirty="0">
                <a:latin typeface="Tahoma"/>
                <a:cs typeface="Tahoma"/>
              </a:rPr>
              <a:t> </a:t>
            </a:r>
            <a:r>
              <a:rPr sz="1800" b="1" spc="-5" dirty="0">
                <a:latin typeface="Tahoma"/>
                <a:cs typeface="Tahoma"/>
              </a:rPr>
              <a:t>negocios</a:t>
            </a:r>
            <a:endParaRPr sz="1800">
              <a:latin typeface="Tahoma"/>
              <a:cs typeface="Tahoma"/>
            </a:endParaRPr>
          </a:p>
        </p:txBody>
      </p:sp>
      <p:sp>
        <p:nvSpPr>
          <p:cNvPr id="22" name="object 22"/>
          <p:cNvSpPr/>
          <p:nvPr/>
        </p:nvSpPr>
        <p:spPr>
          <a:xfrm>
            <a:off x="9709236" y="6014790"/>
            <a:ext cx="2482764" cy="8826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96515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7507" y="1609617"/>
            <a:ext cx="7933267" cy="3089948"/>
          </a:xfrm>
          <a:prstGeom prst="rect">
            <a:avLst/>
          </a:prstGeom>
        </p:spPr>
        <p:txBody>
          <a:bodyPr vert="horz" wrap="square" lIns="0" tIns="12065" rIns="0" bIns="0" rtlCol="0">
            <a:spAutoFit/>
          </a:bodyPr>
          <a:lstStyle/>
          <a:p>
            <a:pPr marL="12700" algn="ctr">
              <a:lnSpc>
                <a:spcPct val="100000"/>
              </a:lnSpc>
              <a:spcBef>
                <a:spcPts val="95"/>
              </a:spcBef>
            </a:pPr>
            <a:r>
              <a:rPr lang="es-ES" sz="4000" spc="-25" dirty="0">
                <a:solidFill>
                  <a:srgbClr val="696363"/>
                </a:solidFill>
                <a:latin typeface="+mn-lt"/>
                <a:cs typeface="Trebuchet MS"/>
              </a:rPr>
              <a:t>¡Muchas Gracias!</a:t>
            </a:r>
            <a:br>
              <a:rPr lang="es-ES" sz="4000" spc="-25" dirty="0">
                <a:solidFill>
                  <a:srgbClr val="696363"/>
                </a:solidFill>
                <a:latin typeface="+mn-lt"/>
                <a:cs typeface="Trebuchet MS"/>
              </a:rPr>
            </a:br>
            <a:br>
              <a:rPr lang="es-ES" sz="4000" spc="-25" dirty="0">
                <a:solidFill>
                  <a:srgbClr val="696363"/>
                </a:solidFill>
                <a:latin typeface="+mn-lt"/>
                <a:cs typeface="Trebuchet MS"/>
              </a:rPr>
            </a:br>
            <a:br>
              <a:rPr lang="es-ES" sz="4000" spc="-25" dirty="0">
                <a:solidFill>
                  <a:srgbClr val="696363"/>
                </a:solidFill>
                <a:latin typeface="+mn-lt"/>
                <a:cs typeface="Trebuchet MS"/>
              </a:rPr>
            </a:br>
            <a:r>
              <a:rPr lang="es-ES" sz="4000" spc="-25" dirty="0">
                <a:solidFill>
                  <a:srgbClr val="696363"/>
                </a:solidFill>
                <a:latin typeface="+mn-lt"/>
                <a:cs typeface="Trebuchet MS"/>
                <a:hlinkClick r:id="rId2"/>
              </a:rPr>
              <a:t>lutrera@uade.edu.ar</a:t>
            </a:r>
            <a:br>
              <a:rPr lang="es-ES" sz="4000" spc="-25" dirty="0">
                <a:solidFill>
                  <a:srgbClr val="696363"/>
                </a:solidFill>
                <a:latin typeface="+mn-lt"/>
                <a:cs typeface="Trebuchet MS"/>
              </a:rPr>
            </a:br>
            <a:r>
              <a:rPr lang="es-ES" sz="4000" spc="-25" dirty="0">
                <a:solidFill>
                  <a:srgbClr val="696363"/>
                </a:solidFill>
                <a:latin typeface="+mn-lt"/>
                <a:cs typeface="Trebuchet MS"/>
                <a:hlinkClick r:id="rId3"/>
              </a:rPr>
              <a:t>lucasutrera@hotmail.com</a:t>
            </a:r>
            <a:r>
              <a:rPr lang="es-ES" sz="4000" spc="-25" dirty="0">
                <a:solidFill>
                  <a:srgbClr val="696363"/>
                </a:solidFill>
                <a:latin typeface="+mn-lt"/>
                <a:cs typeface="Trebuchet MS"/>
              </a:rPr>
              <a:t>  </a:t>
            </a:r>
            <a:endParaRPr sz="4000" dirty="0">
              <a:latin typeface="+mn-lt"/>
              <a:cs typeface="Trebuchet MS"/>
            </a:endParaRPr>
          </a:p>
        </p:txBody>
      </p:sp>
      <p:pic>
        <p:nvPicPr>
          <p:cNvPr id="5"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6221" y="287997"/>
            <a:ext cx="954173" cy="626403"/>
          </a:xfrm>
          <a:prstGeom prst="rect">
            <a:avLst/>
          </a:prstGeom>
        </p:spPr>
      </p:pic>
    </p:spTree>
    <p:extLst>
      <p:ext uri="{BB962C8B-B14F-4D97-AF65-F5344CB8AC3E}">
        <p14:creationId xmlns:p14="http://schemas.microsoft.com/office/powerpoint/2010/main" val="57961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1 Título"/>
          <p:cNvSpPr>
            <a:spLocks noGrp="1"/>
          </p:cNvSpPr>
          <p:nvPr>
            <p:ph type="title"/>
          </p:nvPr>
        </p:nvSpPr>
        <p:spPr>
          <a:xfrm>
            <a:off x="857251" y="214313"/>
            <a:ext cx="10953749" cy="1143000"/>
          </a:xfrm>
        </p:spPr>
        <p:txBody>
          <a:bodyPr/>
          <a:lstStyle/>
          <a:p>
            <a:pPr eaLnBrk="1" hangingPunct="1"/>
            <a:r>
              <a:rPr lang="es-ES" sz="3600"/>
              <a:t>¿Por qué ocuparnos de la cadena de valor?</a:t>
            </a:r>
          </a:p>
        </p:txBody>
      </p:sp>
      <p:sp>
        <p:nvSpPr>
          <p:cNvPr id="3" name="2 Marcador de texto"/>
          <p:cNvSpPr>
            <a:spLocks noGrp="1"/>
          </p:cNvSpPr>
          <p:nvPr>
            <p:ph type="body" sz="half" idx="1"/>
          </p:nvPr>
        </p:nvSpPr>
        <p:spPr>
          <a:xfrm>
            <a:off x="1117601" y="2362201"/>
            <a:ext cx="10217151" cy="3724275"/>
          </a:xfrm>
        </p:spPr>
        <p:txBody>
          <a:bodyPr>
            <a:normAutofit/>
          </a:bodyPr>
          <a:lstStyle/>
          <a:p>
            <a:pPr marL="0" indent="0" eaLnBrk="1" fontAlgn="auto" hangingPunct="1">
              <a:spcAft>
                <a:spcPts val="0"/>
              </a:spcAft>
              <a:buFont typeface="Wingdings"/>
              <a:buChar char=""/>
              <a:defRPr/>
            </a:pPr>
            <a:r>
              <a:rPr lang="en-US" sz="3200" dirty="0"/>
              <a:t> </a:t>
            </a:r>
            <a:r>
              <a:rPr lang="en-US" sz="3200" dirty="0" err="1"/>
              <a:t>Minimizar</a:t>
            </a:r>
            <a:r>
              <a:rPr lang="en-US" sz="3200" dirty="0"/>
              <a:t> </a:t>
            </a:r>
            <a:r>
              <a:rPr lang="en-US" sz="3200" dirty="0" err="1"/>
              <a:t>costos</a:t>
            </a:r>
            <a:r>
              <a:rPr lang="en-US" sz="3200" dirty="0"/>
              <a:t>, </a:t>
            </a:r>
          </a:p>
          <a:p>
            <a:pPr marL="0" indent="0" eaLnBrk="1" fontAlgn="auto" hangingPunct="1">
              <a:spcAft>
                <a:spcPts val="0"/>
              </a:spcAft>
              <a:buFont typeface="Wingdings"/>
              <a:buNone/>
              <a:defRPr/>
            </a:pPr>
            <a:endParaRPr lang="en-US" sz="3200" dirty="0"/>
          </a:p>
          <a:p>
            <a:pPr marL="0" indent="0" eaLnBrk="1" fontAlgn="auto" hangingPunct="1">
              <a:spcAft>
                <a:spcPts val="0"/>
              </a:spcAft>
              <a:buFont typeface="Wingdings"/>
              <a:buChar char=""/>
              <a:defRPr/>
            </a:pPr>
            <a:r>
              <a:rPr lang="en-US" sz="3200" dirty="0"/>
              <a:t> </a:t>
            </a:r>
            <a:r>
              <a:rPr lang="en-US" sz="3200" dirty="0" err="1"/>
              <a:t>Identificar</a:t>
            </a:r>
            <a:r>
              <a:rPr lang="en-US" sz="3200" dirty="0"/>
              <a:t> </a:t>
            </a:r>
            <a:r>
              <a:rPr lang="en-US" sz="3200" dirty="0" err="1"/>
              <a:t>ventajas</a:t>
            </a:r>
            <a:r>
              <a:rPr lang="en-US" sz="3200" dirty="0"/>
              <a:t> </a:t>
            </a:r>
            <a:r>
              <a:rPr lang="en-US" sz="3200" dirty="0" err="1"/>
              <a:t>competitivas</a:t>
            </a:r>
            <a:r>
              <a:rPr lang="en-US" sz="3200" dirty="0"/>
              <a:t>, </a:t>
            </a:r>
          </a:p>
          <a:p>
            <a:pPr marL="0" indent="0" eaLnBrk="1" fontAlgn="auto" hangingPunct="1">
              <a:spcAft>
                <a:spcPts val="0"/>
              </a:spcAft>
              <a:buFont typeface="Wingdings"/>
              <a:buNone/>
              <a:defRPr/>
            </a:pPr>
            <a:endParaRPr lang="en-US" sz="3200" dirty="0"/>
          </a:p>
          <a:p>
            <a:pPr marL="0" indent="0" eaLnBrk="1" fontAlgn="auto" hangingPunct="1">
              <a:spcAft>
                <a:spcPts val="0"/>
              </a:spcAft>
              <a:buFont typeface="Wingdings"/>
              <a:buChar char=""/>
              <a:defRPr/>
            </a:pPr>
            <a:r>
              <a:rPr lang="en-US" sz="3200" dirty="0"/>
              <a:t> </a:t>
            </a:r>
            <a:r>
              <a:rPr lang="en-US" sz="3200" dirty="0" err="1"/>
              <a:t>Controlar</a:t>
            </a:r>
            <a:r>
              <a:rPr lang="en-US" sz="3200" dirty="0"/>
              <a:t> los </a:t>
            </a:r>
            <a:r>
              <a:rPr lang="en-US" sz="3200" dirty="0" err="1"/>
              <a:t>riesgos</a:t>
            </a:r>
            <a:r>
              <a:rPr lang="en-US" sz="3200" dirty="0"/>
              <a:t> </a:t>
            </a:r>
            <a:r>
              <a:rPr lang="en-US" sz="3200" dirty="0" err="1"/>
              <a:t>viculados</a:t>
            </a:r>
            <a:r>
              <a:rPr lang="en-US" sz="3200" dirty="0"/>
              <a:t> a la </a:t>
            </a:r>
            <a:r>
              <a:rPr lang="en-US" sz="3200" dirty="0" err="1"/>
              <a:t>reputación</a:t>
            </a:r>
            <a:r>
              <a:rPr lang="en-US" sz="3200" dirty="0"/>
              <a:t> </a:t>
            </a:r>
            <a:r>
              <a:rPr lang="en-US" sz="3200" dirty="0" err="1"/>
              <a:t>corporativa</a:t>
            </a:r>
            <a:r>
              <a:rPr lang="en-US" sz="3200" dirty="0"/>
              <a:t>.</a:t>
            </a:r>
          </a:p>
          <a:p>
            <a:pPr marL="320040" indent="-320040" eaLnBrk="1" fontAlgn="auto" hangingPunct="1">
              <a:spcAft>
                <a:spcPts val="0"/>
              </a:spcAft>
              <a:buFont typeface="Wingdings"/>
              <a:buChar char=""/>
              <a:defRPr/>
            </a:pPr>
            <a:endParaRPr lang="es-ES" dirty="0"/>
          </a:p>
        </p:txBody>
      </p:sp>
      <p:sp>
        <p:nvSpPr>
          <p:cNvPr id="44035" name="AutoShape 2" descr="data:image/jpeg;base64,/9j/4AAQSkZJRgABAQAAAQABAAD/2wCEAAkGBhQQEBUUExQWFRUVGBgVGBgWGBYWFxgWGRkaFhUYGBgaHSYeGhokGhYXIC8gIycpLCwsGB4xNTAqNScrLCkBCQoKDgwOGg8PGiwkHyUqLCovKSwtLC8sLywvLSwsLywsLzQsLCwsLCwsLCwsLCwsLSwsLCwsLCwsLCwsLCwsKf/AABEIAM8A8wMBIgACEQEDEQH/xAAcAAEAAQUBAQAAAAAAAAAAAAAABQIDBAYHCAH/xABGEAACAQIDBAcEBwYEBAcAAAABAgADEQQSIQUxQVEGEyJhcYGRBzKhsRQjUmKCwdEzQnKi4fAVU5KyJGPC8SU0Q3N0s9L/xAAaAQEAAwEBAQAAAAAAAAAAAAAAAgMEAQUG/8QALxEAAgIBAwIEBAYDAQAAAAAAAAECEQMEEiExQRNRYfAicYGRobHB0eHxBTJCI//aAAwDAQACEQMRAD8A7jERAEREAREQBERAEREAREQBET4TAPsTH+lX9wZu/cvrx8gZ9yOd7Afwi/xP6QC/Es/Rz9tv5f8A8z4aTjc9/wCJR+VoBfiY/XsvvLpzXtDzG8ehl5HDC4Nx3QCqIiAIiIAiIgCIiAIiIAiIgCIiAIiIAiIgCImHj9oila4JJ3D+sjOcYLdJ8EoxcnSMyJrlXbNQm4IHdYfnA6XojBKhUMeANieWhmSGuxSdc/YuemmlZscS3Qq51DDiLy5Nidq0ZyirVCi5/qTwA75aFAvq+7gvAeP2j8PnPlAZznO79zw+14n5eJmTOgREQBERAEsPh9cyaNx5N4j898vxAKUJIFxY8t8qiaX0o6fHD1jRoqjOBqXJ37yAo32BHGcckup1KzdImgYD2kMUpGrTXV+rq5bgIDaz8dN9weQ1F5vqVAb2INjY24HlCkn0DVFURE6cEREAREQBERAEREAREQBERAE13b9W9QAEaDUb7Em+uumlpPYiutNGdjZVBZjyAFyfQTz9S6ZV6lWqMO1On1jtUAC5t/O+o0trMesg549qLMWRY5bmdRynn8JD7d2YzsrBkQAAFm0IswcEabxb0JEi8BtKtXalTFXtDtVAHU+rKAwBuLC1uBvvmy4TYdTOFeopJ4gMCOOUm1mFuYv4zzMenlGV2aJazcvgjZP7JxNSqoyVEyrYaAE+ffJXFns2+0Qvkd/wvLOytlrh0yJ7ty1rAWJ37peq/tE/Efhb8zPZw43CNNtmWU3LlpL5F4C0+xEuIlurWC95O4DeT3SgBzyXu94+ugnzDDNdzx3dy8PXf590+tidSFUtbfuAB5XPHwgDI43MD3EW+I/SVUq9zYjK3I8uYPERTxFzYgqd9jxHcRoYr0cw5Eag8jzgF2JboVcy3Oh3EciNDLkASD6VthxRy4hurWocoYHKwbfow3HSTkgOkuGWr9WbNmUhlJtdb3FiNRqPhK8rqDaJR6nP63Rpxm6uoKtNr9oEAhdwvffpe8l+gWLdcWysWyupuW5pZUub6m2kYhfouaxXtZRkJJ3Ai+a283tuOgE+dB9nfSa/Wox6qkxVt6kvbNlBFrqAwmXE5N9CcqOkxETcVCIiAIiIAiIgCImHtLa9HDKGrVFpgmwzG1zvsBvJtrpASszIljCY1KyB6bq6NuZSGU+BEvwBERAMPaWzVrrlYuP4alSn65GF5yfbvsrqB2dyv0cXb6s6iwNlOcZrE2uQeM7JITb+Np1MJWyOj2GU5WDWNxcGx0MrnFVYSto0zYOCSkqqgChRYdwHfNo2BspajtX6x2Gbsrm7FxbtWA113akCQew8G9TNkFwLA34X49+4+k3rA00RAiG4Ts77nnr3zLghbtmnLKuEZEsV9HQ95X1H6gS/LWJpllNt+8eI1E3GYuz4ZTSqBlBHH+7SuAWMGfq1HIZT4jQ/KWtm4lWUqDdkOV+5t5/WXHUqSyi4O8cb8x+n9mlK6AkgWJ39ggnx01g4VYwdkHiGUj1sfUEjzmRMYAuQSLKNQDvJ4E8gOXPlaZMHSxS0dxzyt6gj/pl+WKOrufBfQXPxYy/AE03b6VaWKzF0KOCRoQ4sMuXkRc3B04+M3KQHS3ZTVaYqJmL079ka5lO8W5jQ+sryK4koumc922+YXvrwvN29meA6rAA/5lSpU9Wyj4KJz3HVSQefynV+ieG6vA4df+WpPiRmPzlWBEp9SWiImkrEREAREQBERAEglo32ozNrlwyCn93NVfrSOV8tIfhEzNv7dpYKg1asSFFhoCSWOigW5nynMX9tFA4j6QtCqVWl1RBamNWfODcEi3ZI85GTSL8OOU72rsdCrYUYbFpUTspiGNOqo0U1cpanVt9o5ShPG6392Ts5tS9pNPGnDU2oVaFR8TSyB1JRlVgSQ9gL2bd4c50gQnZzLCUa3dTXOmvTEbNpo3Vmq1RiAoOUWAuWJsdN3rNRPthqsRkwyrcj3mY29FHdNb9pnSsVse6alMP9ULEEE/vsfxEi3dNcweOVgTbjfXdYeFzK8rnFWi6OOCx3LqdUX2gYipmyqBY2+rTrOHHMw/u05jjqDPXapSumYEHQr2rjXmd0kxtckW6tGuxPaGcDQ6C+4/1mUNoK1Lq8lr5DfllO4Dh/e+ebizanHNyXPb6dzztVrdNG4r2ynB7IxdPN2mYFgLIzsbGx1Ucvzm2dHenq4ZFo/RnCrfM11DF76mx0N/HS0jKe2w+hpqNQSR+9a9r8OMrGKHW03SkFKknKt+0dfjMU9bqFNzlFJ1+h2GfDONYvTzN9wHTbDVRq5pm1yHFrc9RcfGTlGsrqGUhlOoINwR3ETlLYq9UZxk0cak8SWbluuRN76HYhTQyLupsVAPI9ofMz1NLq5ZZbZL6mhwdX2JVvqyT+6dT908/A8fXnMgGfZj9QV9y1vsnd5Hh8RPRKzIiWBibb1YeWYfy3n36WOTH8LfpAL0s161tBqx3D8z3D+kpLu24ZRzbU+Sj8zLlKiF7yd5O8+MA+0aWUAf2TxPrK4kF0z2s2GwjOhs7FUUjgSdT6AyMpbU2yUIuclFdyaqVQouxAA3kmw9TMSjtqjUv1dRaljlOQhgDvsSNAdROK7Zxz1UJqu78bMS3kBuvMr2WbW6vE1aB0DrnX+NDZv5W/llOHOsvYvz6d4lyzcOmux1qVqbllTrWFI3sLmxIy/aawOndJ/B7byKFK9kaC28AaC/Ocp9sm1HqV6YRiEwuoI/zyQS1+a2UD8U3Xo9tX6ThadZhY2vUG4BgO1buO8dxlvFujK1JJNmbjfaxgqNd6NQ1QyHKSKZZb2BtdSedt0ur7WdmXscUFP3kqr8Slp5+xm0nxFWo4AvUqM9+IzEn5H4T7iqYCVe0CwCXuLEWIAtw4n5Ttm2OmU4bk/wBujfHn0PUGyNt0MXT6zD1Vqpe2ZTcA77HkdRM6cb9j/SRUxTYYn9spZTwNSmTm8brmN/uzsk6mUZsaxz2p2IiJ0qEREAsY7A069M06qLURt6uoZTxFwdN4mn4/ZdOjtUGnTRetwjBxlBU5KlML2N2gNvITd5qm2h/4nS/+LV/+6lOpW0Tg2rryZa2phHxBpl3X6qotVOwAVddxBv8ADjPm1tuV8Lh6lU1FIRSRmUC7blG7mRM8CaR7TNq5VpUQd7dY4GpyrcJpyzXPkJdOoRboqxpzko2c4TBddU+07knUG7E63033Pzm+7d6HDB7Iw5KhavXK9S3AupGW/EAAL435yr2ebGFeqa5HYosSumjOb2H4Qb/6ZuvT7BmrsqqBvXLUFvuVAx+F5ipyi22asrW7Yjj1JbXvrqTe9t40kjVwhpsFJucqtpf95c1teX5TFxNqiUwD7gIbhckD1teSOPxavRZFbtnLYlQouL8eVjPL8acWq7+79+Z4+o/x+CTk5Tro/wA+CQXG4c5QtErYgsS3vAXuMt9OEu19oJmVqKCnku1mJIPf85rGHosTq28WtfS44yU2RTy1qdR2OVdSF14a6cb2O+ZMuHcnbuieF4oPmSV90l+xI0MX1j5jbVWbs8zqbE34twm9dELqWHBlDeanKbnjvkXtTYaphcNUF1CuHawF7PnYC3cXt5CTOyawDLa4uSLWFrcBpw3SzG54s0VLj+ex6m+Li0nZscRE+hKBEp6wXtcX5SqAIiIAnP8A2obQs1Clw1qMP5V/6p0Ccr6dP1mKduCWQeW/+YmZtTNRhT78G/8Ax8N2a32NY2lilppmbdY/p8yJrGC2waGNpVhoEYE967n9VJm6v0YbE4HGVdfqqRK24utnI8lB/wBQnNcavaPnwJleDFsiW6+S37F26m2e1nEkOlJPc7NTTiWzHU+tvEyZ2X0iX/Aq7jSoimif4nsit5hr+s0Pa20zXRC18y0kpm/3LqD33FpYwGJY03o6hKr02bxph7f7vhNNnnygqVehh0GAO699LXtNw2V0Sevs+tjFH7Gqism8GgoVqh3XJUkN4BppWQk2APoZ6N9j+zOr2PTDj9qajkHkzFRe/NVHrO9eCccjjH6nI9tbZ+jYjD4imO3QdWW3ulAxuo8RcEDgRPR2Bxi1qSVUN0qKrqeasLj4GeeOn/RMYHFVKZBZKlnoHXKlLcVsN7KdPQnfOnexXa5q7OFFjdsOco116tu3T9O0v4JHHHYtpdq//SXiro/fJ0CIiWmIREQBNI23tRBtZUJy5MKwLMQFzPVRlUE/vWS9uTCbsZyzpMc9YVf81q5HeqPTop5FaV/OVZsvhQc6ui7DHdLb6M3JTf8AXhOVbQxX0/HPkGYuwppxuo7K+WmbzMyMfi2o0WKMyEjKMpK6nTgeV/SY/Q6icO/XgXOXIoa+gtYsLHfw9ZRPVRz4t0vhV+6Jww+HOurOqbL2cmFoJSS1kGp3XJ1Zj4mZprJiMNURGVzkZSFIJBIIE0XaG0Xqe8xPy9BpJn2dr2657k+bSuGvjlyLFGPHr8iUtM4Rc5Pk49isZ1lTNkK52GW3MdkajQ635TOwmFzVMucsrZu2BbVdMpBJ4H4zG2w5p4tkKA9TWqDUgHKKhsd9gdBbTdG18XTZAtHMfebMxVCM5AC9k2sN/lNbhhi1Da/04K2m03wYeC2uSB2RoLaNxC8NNZsnRz/i8pGZWZ6aWtdSGYKfTMT4CajhaTWBIXtHLcG5LEEDS9h/Sbn7JdiM20UY3y0UaoRc2Daoun47/hEunh0mRcLkp2Ti23Vf2dwr4YNTKbgRYW4ciO8aTUaW0Cpt9YSjZWF095dDfzsZuk1rbvRdq9XNTZUDDtEgk5gRqAO4cxumHVaXxqadMuwzjF/F0J18cigEsBfd57pGbT22RTY0xu/e38bXtGzuiyUh2maofvaD0EzdoNSpUWzkIliNNDrwAG890lOOeXdRXpz/AEc+BNVyaGuOKXIJvxO9ifE6zJwvSqompYkcxqLd4O4+khsRiFNwAwG5SbFrakEkcSbXNt1xMcNy/T15zDFOPRnoPbJco6BgOl6MvbBvuuouD32vcSUobbovuqDz7PzmmbG+j1E6uqhptwdCQPMagfLwmVi+iVZRejUWovAGwNu7gfUTSp6hcqmvxK1h08uG3F+vQ3N64ClriwBN+4azk2PVqzgAXao9x3lju9TL1alVRirBqbHeuoBv8CJsfQ7Yd3659clwoP2jvPkNPOVzk884RfHobIYY6ODybr8jZNmbHSjhxR3jKQ33i3vnzuZ5g6QYM0MRVpMTdGdOW45QfkfOer5579ruyhT2rUsDetTWqLW5ZHOo4FCb989GSSR4luUrfVmg1Guo1vvv/fKXDVUULAnOXudNMtrDXnv075IUdj5qY967aLqrKTbMFOXcdNL8jMfFbKrdWuYEKLBRcXJIzXAvc3kFKL7mh4ZKO5rt7+RGriShDBtRPWHQ7Bmjs/C0zvWjTB8coJ+JM8p7PwfXVadIMb1HSmNDvZgvPvnsJFsABuGktRlt1Rq/tG6NNjcEwpft6f1lLdqR7ya8GGnjlnHvY90sahtKnSY2p1waLXAHb96mTxvmGX8U9Fzzx7ZeijbPxy4uh2add+sBG6niFOdh+IjOPxcool4ktu2+D0PEiui+3Fx2Do4hd1VAxHJtzr5MCPKSs6QEREA5L7V8K1XHUkq1aiUDRBp5HKDrQ7da2+zOFNI2PC/fNM6NdJa+KFOlVZWGGQ0kIGpXMPeN9TYAX5DidZ6A2vsShi6fV4iklVL3yuAQCNxHI94kLtPoRgwucIKHVU8t6QCgU1u9itrG2p3X1Osp1MHkxOC6luCaxz3S8vscp2mDVrJSG4dpjyvx9PnJqmgUADQDSSOyehNZqP0iwLVu3kPZcJfsDXS5WxteY1fCMhyupU8mFvnvniZoTilFrhfmbccoye7uV1hNj6CVBTXEOxsFCknkAHJ+EjsBsSpiDZBZeLH3R+p7hJfbuFp7O2dWs1jUCoWbiXOTQDdoxtLNHhkp+JXCs7qJxa2XyzjmI2c9eu9UrrUdmPaG9g1fff7J/KfE2K9RVtTzZjTAGcWvUBZeP2QdfW0l8PtWmQAKtIGwO595OVTu3ZCFMysPtmmFsKiXJXJZXsGF+r0HJT+UtyajUX05+T+/yI+FHzNdTYdRkTsBVfqyNRe9RjTp99ywO/d3ToHsZwDUquIzjVkTKc1+ylSojDu7QMh2xlEWGdOxbL9U+ig3pa91XXum2+z3GUzXdUZCTT0CoUIyt2xrv7bsfOT02fI5VJdfR+7OZIpY3Rv8RMDH7TFPQat8B4/pPTlJRVswRi5OkXcbj1pC51PADeZqG1KzV2u/kOA8P1mZVYsbk3JlpqYnnZczn8jbDGo/MhHwMoTBXO6SzU7y7TwwEqui0w6GFtJLCY1qI0OnI6iU9XaY1RsxAG69vynNzTtDan1N0aitRAHUEEDQi4n3D4ZaahUFlG4fGXFE+z2KXU823VCce9vaKjYWrvcpXpkXtenZL68wWNvGdhnHfbltXJXoIURrUnbtAnVmCgDxK7+Gk5LoTxq5daOV7Px6LlCU7doMxLk3IBUDcLe+efCWcTiLFSaRzKF7QY5TkAVSRbTcJMOUq4DrerRHpVFp3UWzAgXvz1PwkBiS5XMdASeJ4DlfQH4mVY6lbrm6Nc1WOrvvwu39l/oxtAUMdhqz2K061N28A4ufIa+U9eTxcZ616EbW+l7OwtYm5ekmb+MDK/8AMplyMBOSF6Y9GU2jg6uHewzC6N9ioNUfyO/mCRxk1E6DlPsM2m9NcTs+sMtTDVCwUncCctQDuDi9/wDmCdWnOemey/oG1MLtSmLIzDDYvgMtS1NKreByg/wpOjQBERAEsY7BrWptTf3W0I3XF7keB3Hul+IB8AlvEYVKgyuoYciAZdicasFNOmFAAAAG4Cc69smOHV0KB/fc1G8E7Iv3Xb4To84n7T9oirtIqNeqQUxrpe2dvO7fASrM6hwVZcmyNmlVFIa419N1xbzGlpapbKfEWFNSSoao1joFRQ1Q34WC3HoOF5/AYGlUQF66UzcgAgHj491+HDfOnezToZTwtBq187YhRqRoKVrgee/v0lWn1ClPalyvn/RPHLK1cqr36/ocTp4Zajs2bTQLYjUDTiec6Z7NtrhsaiBKa3pvqB2uBAzDQ6qdPCaVtTZP0XH1qFz9W5y7h2MpKW5dlx6TcuiFOimNoMtdS12XILA2YZd9/wCsozZKyxUvM1xctm1dKOm7bxDU6DMpsRbhfeQD85rWHxYffox+PgePhvmw9I//ACz/AIf9wmiLihmKkW1sLjRrcu/u3yzU25fQngrb9TYSQJaPaMjKG0+1la/IX1vJmiotcG8yIvaoU6dp9yy5LGJrW0G+cBZxNXgJRgkvVQfeX5yi0ytkJeunjf0BM5DmS+ZKXEWbhERPbPKE4b7aqdGrtBesqlMlBUtb7TO4O7wncp539tVU/wCI1QACCq9+5FW5HA6m3K1+MhIsxpct9kY+Fp06uBFGlUDajW2isNQDz1185Brs4NTp2qZyQxZVW2QhtwP71xY+QkXsjDVKlSlSpEhqzimLG1y7BRe3DWdk9pHQZMPTp1qK2QIlBwNNVXLTqacSAATzCyrHi2Xz3s9XFqMeeUYSVOq6/Y4ljKZDm9gfPlofO/w4TvfsC2sKmz3o3N6FQ7+C1O2Ld2bPORf4UhqHNZr6ksQCdd+nl+c6D7GanUY+rSU/V1qWYAkaOjXGXmMrN36CXIzZtHOMXPt+J2qIiSPPMXamzUxNGpRqrmSopRh3MLHwPI85Y6PpUXDolW5emOrLH9/J2VqfiUBvEmSMQBERAEREAREQCl3ABJ3DU+HGebtqbR6/E1KpAHWVHfjuJJHwsJ3bpvtE0MBXcGzFCin7z9gf7r+U8+mn3jjbU7pnzO6Rg1k6pE70I6MnG4umh/ZpapV43VSbC/eSB6z0CigAAaAaADdNX9nfRn6Fg1zD62rZ37vsp5A+pM2mWwVLk04IyUPi6nIfbPsZlxFDEpYBwaTndZlBZNe8Zv8AQJo/RepUTaGGN7hatEHtfu56YNzy1Os7z022OMVgqiWuy2qL/EnaA8xcec5DhOj9ZXR1QkdmxuN4KnTUa6HzleTVRwtJpc+ZvxfFfvudn6SH/hn/AA/7hOaYzDAM9QHX3WU6ggG66f3vM6T0kP8AwzeK/wC4TRq2FDa7jzHduuOI8fhK8mTZkv0O44bsf1MPB3sl99hfx9TJWliihuD/AF8RxmFQwpW27TTQ8OevymQwmSb+JtGmC+FWTNPHZluN8szHwPunx/ITJlTJpUUmSGwFvXHcCfy/OYBkp0bX6xjyX5kfpJYVeREMrqDNkiInsnmAzzT04pnEY7aVQnSmzKvaygEMF89EtbvnpYzzl0mwNNUxNWxLVGr3JDDU1Cw7N+8a9wlc5JNJmzSYfEcn2Sf5Fz2GbA+kbQFYjsYZWfdp1j9hB6Z2/CJ6A2ls9MRSelUF1dSp8DxHeN/lNH9iGwvo+y1qEdrEsa34Pdp+WVc34p0GWIyJtO0eXtvUGwWLqUKq3ak1rkWDA9pWHcRYzN6L9Llo47DOTuqKHP3W7Da8dGPpN89u/Q3rqC42kvboDLVA/epE6N4ox9GPKcGZCOYP5wbnr8ri159T2iIkV0V2r9KwWHr8alJGP8WUZh5NcSVgwCIiAIiIAiIgCIiAc/8Aa/jrYelSG93LkdyD9WEgegXRiniqtN2VSKBzPpvb/wBNfUZj4DnKPafiTX2gKS3ORFpgDW7v2iB39pROkdE9gDBYVKWmf3qhHFz73kNAO4CZNm/JfkYorfmba4JmIiazafDOM9MNltg67ZajkMXIBJsAO2ttdfet+Gdnmg+1LAXWjVA0uabEAX1F1+TesxazG5RUl2f4e6ZJT2JmwbSrZ8AjfaWk3rYzVbSdpVs+yaBvf6ukPSwPykIq3/O+4eMo1M0mpPpSNun/ANfqUESlphYzbIUWS/e/FVN1zoDxV9DcaG2mt5d2fizVTtW6xDkqAbs1rq6/cdbMPEjhMMM8ZypdC/0JPBDs+ZmSZYwfu+Zl8y5nSkyb6MUvfbhoB5XJ+YkTh8OajhV3n4DiZt+Gw4pqFXcP7vNOlxty3dkZtROo7fMuxET0zCWsTWyIzHcoLegv+U4UtBMUy4dDmNVsvvXIz5bnXeBcnynZ+k9TLgsS3KjV37vcM5N7GNglsbUrZsyYdMgFrfWNoN44KG9QZVOG6cX5HoaTP4MZuuv8nZsFhFpU0poLKiqijkqgKB6CXoiWnnlFakHUqwuGBBB3EHQieXenvQ+rgsZXQhjSQdZTNwfqWN1Jub6HMDpvBnqWaJ7W+h/03Cdai3rYcFgBvekf2qd+gDAc1txnGWQf/L6GF7B9rdbsw0idaFV0t91vrF/3MPKdInE/YXtRVxVeiui1aYcHQXambGw8KnwnUtt7YbD1EP1eRgR9YxpDPcW+syMu6+hIPjw6cyQ2Sq7JqJZwdYuiswAJF7K2ceTWF/SXoICIiAIiIAnwmfZhbaznD1BTF3ZSq9zN2QT3C9z4Tj4QNC6D7K+l4+vjnHYWo/V97ncfwpbzI5TpUwdi7JTC0EopuQWvxJ3sx7ybmZ05FUiEIbUIiJImJG9ItkjFYZ6R4i47mBuCPSSU+GckrVM41apmn4YgbMCqbinUanf+GowHwtNb2uzDI4JKe6VG4NwPn38QOBM299itTw9aki3HXtUQD7DWcgeBLC3dNdKg5lcaG6sDp/2M8PX4W4pdWl9/M26N3j56kFiqWoZbEMdORYixB+7UXs+OQ7zL2yMGwdag0S2W7b6lI3IW2/Oj7j3sOMy8Lh1Tskipqd47PpxPHlcmZbNffMGHBN/7cL8f498dzVXczMIOz6y6Zbw3ujz+cltibP6x8xHZX4twE9KMXOW1HJSUVbJPYez+rXMw7TfAcBJOInsQgoLajzJScnbEREkRNf6f1MuzMV/7TDU236b/ADln2f7GGHwYNrNWY1m/EAF/lC/GZPTLZn0rCNh72FZkpk8hmDMf9KmTdNAAANANAO7hOVzZfvrFs83f2VfqVRETpQJ8In2IBxXE7HGxdu0XBy4es4yDgq1CUqJ4Kzg+BWdG6T5mqUks5BByBWqKrVbhRnanYqqqWY3NiLgAmUe0Lor/AIhgmRQOup/WUSf8xdwvybd6HhIXpITXp4PFo9WnUNK1qLU+t+sNNnWmjozZgU1yC+UMCDfQWzluin5cG4bAphcOgCLTAuAqLkW2Y2YIdVzCzWNyM0kZD9EsGtLBUkQ5lAJBurA3YsbFQFAuTZQAANLaSYgqEREAREQBERAEREAREQBERAEj9pbFp1/eFm4MN/nzHjJCJxxUlTOptO0c92jsGrh3uRmS5sy7vxcpj3nSSLyC2n0WV7tSsjcv3T+nlMOXTPrA149R2kQ2AoF8qjef7Jm5YXDCmgUbh8eZkfsHZhpJdh2zpzsOUlZdp8W1bn1ZVmybnS6CIiaSgREQCkoDbu3fKVREAREQBERAEj6+xEa1i9O2b9mxT3mzNe3NtZIRALWFw4poFBJtxY3J1vqeJl2IgCIiAf/Z"/>
          <p:cNvSpPr>
            <a:spLocks noChangeAspect="1" noChangeArrowheads="1"/>
          </p:cNvSpPr>
          <p:nvPr/>
        </p:nvSpPr>
        <p:spPr bwMode="auto">
          <a:xfrm>
            <a:off x="207434" y="-944563"/>
            <a:ext cx="3086100" cy="1971676"/>
          </a:xfrm>
          <a:prstGeom prst="rect">
            <a:avLst/>
          </a:prstGeom>
          <a:noFill/>
          <a:ln w="9525">
            <a:noFill/>
            <a:miter lim="800000"/>
            <a:headEnd/>
            <a:tailEnd/>
          </a:ln>
        </p:spPr>
        <p:txBody>
          <a:bodyPr/>
          <a:lstStyle/>
          <a:p>
            <a:endParaRPr lang="es-ES">
              <a:latin typeface="Tw Cen MT"/>
            </a:endParaRPr>
          </a:p>
        </p:txBody>
      </p:sp>
      <p:sp>
        <p:nvSpPr>
          <p:cNvPr id="44036" name="AutoShape 4" descr="data:image/jpeg;base64,/9j/4AAQSkZJRgABAQAAAQABAAD/2wCEAAkGBhQQEBUUExQWFRUVGBgVGBgWGBYWFxgWGRkaFhUYGBgaHSYeGhokGhYXIC8gIycpLCwsGB4xNTAqNScrLCkBCQoKDgwOGg8PGiwkHyUqLCovKSwtLC8sLywvLSwsLywsLzQsLCwsLCwsLCwsLCwsLSwsLCwsLCwsLCwsLCwsKf/AABEIAM8A8wMBIgACEQEDEQH/xAAcAAEAAQUBAQAAAAAAAAAAAAAABQIDBAYHCAH/xABGEAACAQIDBAcEBwYEBAcAAAABAgADEQQSIQUxQVEGEyJhcYGRBzKhsRQjUmKCwdEzQnKi4fAVU5KyJGPC8SU0Q3N0s9L/xAAaAQEAAwEBAQAAAAAAAAAAAAAAAgMEAQUG/8QALxEAAgIBAwIEBAYDAQAAAAAAAAECEQMEEiExQRNRYfAicYGRobHB0eHxBTJCI//aAAwDAQACEQMRAD8A7jERAEREAREQBERAEREAREQBET4TAPsTH+lX9wZu/cvrx8gZ9yOd7Afwi/xP6QC/Es/Rz9tv5f8A8z4aTjc9/wCJR+VoBfiY/XsvvLpzXtDzG8ehl5HDC4Nx3QCqIiAIiIAiIgCIiAIiIAiIgCIiAIiIAiIgCImHj9oila4JJ3D+sjOcYLdJ8EoxcnSMyJrlXbNQm4IHdYfnA6XojBKhUMeANieWhmSGuxSdc/YuemmlZscS3Qq51DDiLy5Nidq0ZyirVCi5/qTwA75aFAvq+7gvAeP2j8PnPlAZznO79zw+14n5eJmTOgREQBERAEsPh9cyaNx5N4j898vxAKUJIFxY8t8qiaX0o6fHD1jRoqjOBqXJ37yAo32BHGcckup1KzdImgYD2kMUpGrTXV+rq5bgIDaz8dN9weQ1F5vqVAb2INjY24HlCkn0DVFURE6cEREAREQBERAEREAREQBERAE13b9W9QAEaDUb7Em+uumlpPYiutNGdjZVBZjyAFyfQTz9S6ZV6lWqMO1On1jtUAC5t/O+o0trMesg549qLMWRY5bmdRynn8JD7d2YzsrBkQAAFm0IswcEabxb0JEi8BtKtXalTFXtDtVAHU+rKAwBuLC1uBvvmy4TYdTOFeopJ4gMCOOUm1mFuYv4zzMenlGV2aJazcvgjZP7JxNSqoyVEyrYaAE+ffJXFns2+0Qvkd/wvLOytlrh0yJ7ty1rAWJ37peq/tE/Efhb8zPZw43CNNtmWU3LlpL5F4C0+xEuIlurWC95O4DeT3SgBzyXu94+ugnzDDNdzx3dy8PXf590+tidSFUtbfuAB5XPHwgDI43MD3EW+I/SVUq9zYjK3I8uYPERTxFzYgqd9jxHcRoYr0cw5Eag8jzgF2JboVcy3Oh3EciNDLkASD6VthxRy4hurWocoYHKwbfow3HSTkgOkuGWr9WbNmUhlJtdb3FiNRqPhK8rqDaJR6nP63Rpxm6uoKtNr9oEAhdwvffpe8l+gWLdcWysWyupuW5pZUub6m2kYhfouaxXtZRkJJ3Ai+a283tuOgE+dB9nfSa/Wox6qkxVt6kvbNlBFrqAwmXE5N9CcqOkxETcVCIiAIiIAiIgCImHtLa9HDKGrVFpgmwzG1zvsBvJtrpASszIljCY1KyB6bq6NuZSGU+BEvwBERAMPaWzVrrlYuP4alSn65GF5yfbvsrqB2dyv0cXb6s6iwNlOcZrE2uQeM7JITb+Np1MJWyOj2GU5WDWNxcGx0MrnFVYSto0zYOCSkqqgChRYdwHfNo2BspajtX6x2Gbsrm7FxbtWA113akCQew8G9TNkFwLA34X49+4+k3rA00RAiG4Ts77nnr3zLghbtmnLKuEZEsV9HQ95X1H6gS/LWJpllNt+8eI1E3GYuz4ZTSqBlBHH+7SuAWMGfq1HIZT4jQ/KWtm4lWUqDdkOV+5t5/WXHUqSyi4O8cb8x+n9mlK6AkgWJ39ggnx01g4VYwdkHiGUj1sfUEjzmRMYAuQSLKNQDvJ4E8gOXPlaZMHSxS0dxzyt6gj/pl+WKOrufBfQXPxYy/AE03b6VaWKzF0KOCRoQ4sMuXkRc3B04+M3KQHS3ZTVaYqJmL079ka5lO8W5jQ+sryK4koumc922+YXvrwvN29meA6rAA/5lSpU9Wyj4KJz3HVSQefynV+ieG6vA4df+WpPiRmPzlWBEp9SWiImkrEREAREQBERAEglo32ozNrlwyCn93NVfrSOV8tIfhEzNv7dpYKg1asSFFhoCSWOigW5nynMX9tFA4j6QtCqVWl1RBamNWfODcEi3ZI85GTSL8OOU72rsdCrYUYbFpUTspiGNOqo0U1cpanVt9o5ShPG6392Ts5tS9pNPGnDU2oVaFR8TSyB1JRlVgSQ9gL2bd4c50gQnZzLCUa3dTXOmvTEbNpo3Vmq1RiAoOUWAuWJsdN3rNRPthqsRkwyrcj3mY29FHdNb9pnSsVse6alMP9ULEEE/vsfxEi3dNcweOVgTbjfXdYeFzK8rnFWi6OOCx3LqdUX2gYipmyqBY2+rTrOHHMw/u05jjqDPXapSumYEHQr2rjXmd0kxtckW6tGuxPaGcDQ6C+4/1mUNoK1Lq8lr5DfllO4Dh/e+ebizanHNyXPb6dzztVrdNG4r2ynB7IxdPN2mYFgLIzsbGx1Ucvzm2dHenq4ZFo/RnCrfM11DF76mx0N/HS0jKe2w+hpqNQSR+9a9r8OMrGKHW03SkFKknKt+0dfjMU9bqFNzlFJ1+h2GfDONYvTzN9wHTbDVRq5pm1yHFrc9RcfGTlGsrqGUhlOoINwR3ETlLYq9UZxk0cak8SWbluuRN76HYhTQyLupsVAPI9ofMz1NLq5ZZbZL6mhwdX2JVvqyT+6dT908/A8fXnMgGfZj9QV9y1vsnd5Hh8RPRKzIiWBibb1YeWYfy3n36WOTH8LfpAL0s161tBqx3D8z3D+kpLu24ZRzbU+Sj8zLlKiF7yd5O8+MA+0aWUAf2TxPrK4kF0z2s2GwjOhs7FUUjgSdT6AyMpbU2yUIuclFdyaqVQouxAA3kmw9TMSjtqjUv1dRaljlOQhgDvsSNAdROK7Zxz1UJqu78bMS3kBuvMr2WbW6vE1aB0DrnX+NDZv5W/llOHOsvYvz6d4lyzcOmux1qVqbllTrWFI3sLmxIy/aawOndJ/B7byKFK9kaC28AaC/Ocp9sm1HqV6YRiEwuoI/zyQS1+a2UD8U3Xo9tX6ThadZhY2vUG4BgO1buO8dxlvFujK1JJNmbjfaxgqNd6NQ1QyHKSKZZb2BtdSedt0ur7WdmXscUFP3kqr8Slp5+xm0nxFWo4AvUqM9+IzEn5H4T7iqYCVe0CwCXuLEWIAtw4n5Ttm2OmU4bk/wBujfHn0PUGyNt0MXT6zD1Vqpe2ZTcA77HkdRM6cb9j/SRUxTYYn9spZTwNSmTm8brmN/uzsk6mUZsaxz2p2IiJ0qEREAsY7A069M06qLURt6uoZTxFwdN4mn4/ZdOjtUGnTRetwjBxlBU5KlML2N2gNvITd5qm2h/4nS/+LV/+6lOpW0Tg2rryZa2phHxBpl3X6qotVOwAVddxBv8ADjPm1tuV8Lh6lU1FIRSRmUC7blG7mRM8CaR7TNq5VpUQd7dY4GpyrcJpyzXPkJdOoRboqxpzko2c4TBddU+07knUG7E63033Pzm+7d6HDB7Iw5KhavXK9S3AupGW/EAAL435yr2ebGFeqa5HYosSumjOb2H4Qb/6ZuvT7BmrsqqBvXLUFvuVAx+F5ipyi22asrW7Yjj1JbXvrqTe9t40kjVwhpsFJucqtpf95c1teX5TFxNqiUwD7gIbhckD1teSOPxavRZFbtnLYlQouL8eVjPL8acWq7+79+Z4+o/x+CTk5Tro/wA+CQXG4c5QtErYgsS3vAXuMt9OEu19oJmVqKCnku1mJIPf85rGHosTq28WtfS44yU2RTy1qdR2OVdSF14a6cb2O+ZMuHcnbuieF4oPmSV90l+xI0MX1j5jbVWbs8zqbE34twm9dELqWHBlDeanKbnjvkXtTYaphcNUF1CuHawF7PnYC3cXt5CTOyawDLa4uSLWFrcBpw3SzG54s0VLj+ex6m+Li0nZscRE+hKBEp6wXtcX5SqAIiIAnP8A2obQs1Clw1qMP5V/6p0Ccr6dP1mKduCWQeW/+YmZtTNRhT78G/8Ax8N2a32NY2lilppmbdY/p8yJrGC2waGNpVhoEYE967n9VJm6v0YbE4HGVdfqqRK24utnI8lB/wBQnNcavaPnwJleDFsiW6+S37F26m2e1nEkOlJPc7NTTiWzHU+tvEyZ2X0iX/Aq7jSoimif4nsit5hr+s0Pa20zXRC18y0kpm/3LqD33FpYwGJY03o6hKr02bxph7f7vhNNnnygqVehh0GAO699LXtNw2V0Sevs+tjFH7Gqism8GgoVqh3XJUkN4BppWQk2APoZ6N9j+zOr2PTDj9qajkHkzFRe/NVHrO9eCccjjH6nI9tbZ+jYjD4imO3QdWW3ulAxuo8RcEDgRPR2Bxi1qSVUN0qKrqeasLj4GeeOn/RMYHFVKZBZKlnoHXKlLcVsN7KdPQnfOnexXa5q7OFFjdsOco116tu3T9O0v4JHHHYtpdq//SXiro/fJ0CIiWmIREQBNI23tRBtZUJy5MKwLMQFzPVRlUE/vWS9uTCbsZyzpMc9YVf81q5HeqPTop5FaV/OVZsvhQc6ui7DHdLb6M3JTf8AXhOVbQxX0/HPkGYuwppxuo7K+WmbzMyMfi2o0WKMyEjKMpK6nTgeV/SY/Q6icO/XgXOXIoa+gtYsLHfw9ZRPVRz4t0vhV+6Jww+HOurOqbL2cmFoJSS1kGp3XJ1Zj4mZprJiMNURGVzkZSFIJBIIE0XaG0Xqe8xPy9BpJn2dr2657k+bSuGvjlyLFGPHr8iUtM4Rc5Pk49isZ1lTNkK52GW3MdkajQ635TOwmFzVMucsrZu2BbVdMpBJ4H4zG2w5p4tkKA9TWqDUgHKKhsd9gdBbTdG18XTZAtHMfebMxVCM5AC9k2sN/lNbhhi1Da/04K2m03wYeC2uSB2RoLaNxC8NNZsnRz/i8pGZWZ6aWtdSGYKfTMT4CajhaTWBIXtHLcG5LEEDS9h/Sbn7JdiM20UY3y0UaoRc2Daoun47/hEunh0mRcLkp2Ti23Vf2dwr4YNTKbgRYW4ciO8aTUaW0Cpt9YSjZWF095dDfzsZuk1rbvRdq9XNTZUDDtEgk5gRqAO4cxumHVaXxqadMuwzjF/F0J18cigEsBfd57pGbT22RTY0xu/e38bXtGzuiyUh2maofvaD0EzdoNSpUWzkIliNNDrwAG890lOOeXdRXpz/AEc+BNVyaGuOKXIJvxO9ifE6zJwvSqompYkcxqLd4O4+khsRiFNwAwG5SbFrakEkcSbXNt1xMcNy/T15zDFOPRnoPbJco6BgOl6MvbBvuuouD32vcSUobbovuqDz7PzmmbG+j1E6uqhptwdCQPMagfLwmVi+iVZRejUWovAGwNu7gfUTSp6hcqmvxK1h08uG3F+vQ3N64ClriwBN+4azk2PVqzgAXao9x3lju9TL1alVRirBqbHeuoBv8CJsfQ7Yd3659clwoP2jvPkNPOVzk884RfHobIYY6ODybr8jZNmbHSjhxR3jKQ33i3vnzuZ5g6QYM0MRVpMTdGdOW45QfkfOer5579ruyhT2rUsDetTWqLW5ZHOo4FCb989GSSR4luUrfVmg1Guo1vvv/fKXDVUULAnOXudNMtrDXnv075IUdj5qY967aLqrKTbMFOXcdNL8jMfFbKrdWuYEKLBRcXJIzXAvc3kFKL7mh4ZKO5rt7+RGriShDBtRPWHQ7Bmjs/C0zvWjTB8coJ+JM8p7PwfXVadIMb1HSmNDvZgvPvnsJFsABuGktRlt1Rq/tG6NNjcEwpft6f1lLdqR7ya8GGnjlnHvY90sahtKnSY2p1waLXAHb96mTxvmGX8U9Fzzx7ZeijbPxy4uh2add+sBG6niFOdh+IjOPxcool4ktu2+D0PEiui+3Fx2Do4hd1VAxHJtzr5MCPKSs6QEREA5L7V8K1XHUkq1aiUDRBp5HKDrQ7da2+zOFNI2PC/fNM6NdJa+KFOlVZWGGQ0kIGpXMPeN9TYAX5DidZ6A2vsShi6fV4iklVL3yuAQCNxHI94kLtPoRgwucIKHVU8t6QCgU1u9itrG2p3X1Osp1MHkxOC6luCaxz3S8vscp2mDVrJSG4dpjyvx9PnJqmgUADQDSSOyehNZqP0iwLVu3kPZcJfsDXS5WxteY1fCMhyupU8mFvnvniZoTilFrhfmbccoye7uV1hNj6CVBTXEOxsFCknkAHJ+EjsBsSpiDZBZeLH3R+p7hJfbuFp7O2dWs1jUCoWbiXOTQDdoxtLNHhkp+JXCs7qJxa2XyzjmI2c9eu9UrrUdmPaG9g1fff7J/KfE2K9RVtTzZjTAGcWvUBZeP2QdfW0l8PtWmQAKtIGwO595OVTu3ZCFMysPtmmFsKiXJXJZXsGF+r0HJT+UtyajUX05+T+/yI+FHzNdTYdRkTsBVfqyNRe9RjTp99ywO/d3ToHsZwDUquIzjVkTKc1+ylSojDu7QMh2xlEWGdOxbL9U+ig3pa91XXum2+z3GUzXdUZCTT0CoUIyt2xrv7bsfOT02fI5VJdfR+7OZIpY3Rv8RMDH7TFPQat8B4/pPTlJRVswRi5OkXcbj1pC51PADeZqG1KzV2u/kOA8P1mZVYsbk3JlpqYnnZczn8jbDGo/MhHwMoTBXO6SzU7y7TwwEqui0w6GFtJLCY1qI0OnI6iU9XaY1RsxAG69vynNzTtDan1N0aitRAHUEEDQi4n3D4ZaahUFlG4fGXFE+z2KXU823VCce9vaKjYWrvcpXpkXtenZL68wWNvGdhnHfbltXJXoIURrUnbtAnVmCgDxK7+Gk5LoTxq5daOV7Px6LlCU7doMxLk3IBUDcLe+efCWcTiLFSaRzKF7QY5TkAVSRbTcJMOUq4DrerRHpVFp3UWzAgXvz1PwkBiS5XMdASeJ4DlfQH4mVY6lbrm6Nc1WOrvvwu39l/oxtAUMdhqz2K061N28A4ufIa+U9eTxcZ616EbW+l7OwtYm5ekmb+MDK/8AMplyMBOSF6Y9GU2jg6uHewzC6N9ioNUfyO/mCRxk1E6DlPsM2m9NcTs+sMtTDVCwUncCctQDuDi9/wDmCdWnOemey/oG1MLtSmLIzDDYvgMtS1NKreByg/wpOjQBERAEsY7BrWptTf3W0I3XF7keB3Hul+IB8AlvEYVKgyuoYciAZdicasFNOmFAAAAG4Cc69smOHV0KB/fc1G8E7Iv3Xb4To84n7T9oirtIqNeqQUxrpe2dvO7fASrM6hwVZcmyNmlVFIa419N1xbzGlpapbKfEWFNSSoao1joFRQ1Q34WC3HoOF5/AYGlUQF66UzcgAgHj491+HDfOnezToZTwtBq187YhRqRoKVrgee/v0lWn1ClPalyvn/RPHLK1cqr36/ocTp4Zajs2bTQLYjUDTiec6Z7NtrhsaiBKa3pvqB2uBAzDQ6qdPCaVtTZP0XH1qFz9W5y7h2MpKW5dlx6TcuiFOimNoMtdS12XILA2YZd9/wCsozZKyxUvM1xctm1dKOm7bxDU6DMpsRbhfeQD85rWHxYffox+PgePhvmw9I//ACz/AIf9wmiLihmKkW1sLjRrcu/u3yzU25fQngrb9TYSQJaPaMjKG0+1la/IX1vJmiotcG8yIvaoU6dp9yy5LGJrW0G+cBZxNXgJRgkvVQfeX5yi0ytkJeunjf0BM5DmS+ZKXEWbhERPbPKE4b7aqdGrtBesqlMlBUtb7TO4O7wncp539tVU/wCI1QACCq9+5FW5HA6m3K1+MhIsxpct9kY+Fp06uBFGlUDajW2isNQDz1185Brs4NTp2qZyQxZVW2QhtwP71xY+QkXsjDVKlSlSpEhqzimLG1y7BRe3DWdk9pHQZMPTp1qK2QIlBwNNVXLTqacSAATzCyrHi2Xz3s9XFqMeeUYSVOq6/Y4ljKZDm9gfPlofO/w4TvfsC2sKmz3o3N6FQ7+C1O2Ld2bPORf4UhqHNZr6ksQCdd+nl+c6D7GanUY+rSU/V1qWYAkaOjXGXmMrN36CXIzZtHOMXPt+J2qIiSPPMXamzUxNGpRqrmSopRh3MLHwPI85Y6PpUXDolW5emOrLH9/J2VqfiUBvEmSMQBERAEREAREQCl3ABJ3DU+HGebtqbR6/E1KpAHWVHfjuJJHwsJ3bpvtE0MBXcGzFCin7z9gf7r+U8+mn3jjbU7pnzO6Rg1k6pE70I6MnG4umh/ZpapV43VSbC/eSB6z0CigAAaAaADdNX9nfRn6Fg1zD62rZ37vsp5A+pM2mWwVLk04IyUPi6nIfbPsZlxFDEpYBwaTndZlBZNe8Zv8AQJo/RepUTaGGN7hatEHtfu56YNzy1Os7z022OMVgqiWuy2qL/EnaA8xcec5DhOj9ZXR1QkdmxuN4KnTUa6HzleTVRwtJpc+ZvxfFfvudn6SH/hn/AA/7hOaYzDAM9QHX3WU6ggG66f3vM6T0kP8AwzeK/wC4TRq2FDa7jzHduuOI8fhK8mTZkv0O44bsf1MPB3sl99hfx9TJWliihuD/AF8RxmFQwpW27TTQ8OevymQwmSb+JtGmC+FWTNPHZluN8szHwPunx/ITJlTJpUUmSGwFvXHcCfy/OYBkp0bX6xjyX5kfpJYVeREMrqDNkiInsnmAzzT04pnEY7aVQnSmzKvaygEMF89EtbvnpYzzl0mwNNUxNWxLVGr3JDDU1Cw7N+8a9wlc5JNJmzSYfEcn2Sf5Fz2GbA+kbQFYjsYZWfdp1j9hB6Z2/CJ6A2ls9MRSelUF1dSp8DxHeN/lNH9iGwvo+y1qEdrEsa34Pdp+WVc34p0GWIyJtO0eXtvUGwWLqUKq3ak1rkWDA9pWHcRYzN6L9Llo47DOTuqKHP3W7Da8dGPpN89u/Q3rqC42kvboDLVA/epE6N4ox9GPKcGZCOYP5wbnr8ri159T2iIkV0V2r9KwWHr8alJGP8WUZh5NcSVgwCIiAIiIAiIgCIiAc/8Aa/jrYelSG93LkdyD9WEgegXRiniqtN2VSKBzPpvb/wBNfUZj4DnKPafiTX2gKS3ORFpgDW7v2iB39pROkdE9gDBYVKWmf3qhHFz73kNAO4CZNm/JfkYorfmba4JmIiazafDOM9MNltg67ZajkMXIBJsAO2ttdfet+Gdnmg+1LAXWjVA0uabEAX1F1+TesxazG5RUl2f4e6ZJT2JmwbSrZ8AjfaWk3rYzVbSdpVs+yaBvf6ukPSwPykIq3/O+4eMo1M0mpPpSNun/ANfqUESlphYzbIUWS/e/FVN1zoDxV9DcaG2mt5d2fizVTtW6xDkqAbs1rq6/cdbMPEjhMMM8ZypdC/0JPBDs+ZmSZYwfu+Zl8y5nSkyb6MUvfbhoB5XJ+YkTh8OajhV3n4DiZt+Gw4pqFXcP7vNOlxty3dkZtROo7fMuxET0zCWsTWyIzHcoLegv+U4UtBMUy4dDmNVsvvXIz5bnXeBcnynZ+k9TLgsS3KjV37vcM5N7GNglsbUrZsyYdMgFrfWNoN44KG9QZVOG6cX5HoaTP4MZuuv8nZsFhFpU0poLKiqijkqgKB6CXoiWnnlFakHUqwuGBBB3EHQieXenvQ+rgsZXQhjSQdZTNwfqWN1Jub6HMDpvBnqWaJ7W+h/03Cdai3rYcFgBvekf2qd+gDAc1txnGWQf/L6GF7B9rdbsw0idaFV0t91vrF/3MPKdInE/YXtRVxVeiui1aYcHQXambGw8KnwnUtt7YbD1EP1eRgR9YxpDPcW+syMu6+hIPjw6cyQ2Sq7JqJZwdYuiswAJF7K2ceTWF/SXoICIiAIiIAnwmfZhbaznD1BTF3ZSq9zN2QT3C9z4Tj4QNC6D7K+l4+vjnHYWo/V97ncfwpbzI5TpUwdi7JTC0EopuQWvxJ3sx7ybmZ05FUiEIbUIiJImJG9ItkjFYZ6R4i47mBuCPSSU+GckrVM41apmn4YgbMCqbinUanf+GowHwtNb2uzDI4JKe6VG4NwPn38QOBM299itTw9aki3HXtUQD7DWcgeBLC3dNdKg5lcaG6sDp/2M8PX4W4pdWl9/M26N3j56kFiqWoZbEMdORYixB+7UXs+OQ7zL2yMGwdag0S2W7b6lI3IW2/Oj7j3sOMy8Lh1Tskipqd47PpxPHlcmZbNffMGHBN/7cL8f498dzVXczMIOz6y6Zbw3ujz+cltibP6x8xHZX4twE9KMXOW1HJSUVbJPYez+rXMw7TfAcBJOInsQgoLajzJScnbEREkRNf6f1MuzMV/7TDU236b/ADln2f7GGHwYNrNWY1m/EAF/lC/GZPTLZn0rCNh72FZkpk8hmDMf9KmTdNAAANANAO7hOVzZfvrFs83f2VfqVRETpQJ8In2IBxXE7HGxdu0XBy4es4yDgq1CUqJ4Kzg+BWdG6T5mqUks5BByBWqKrVbhRnanYqqqWY3NiLgAmUe0Lor/AIhgmRQOup/WUSf8xdwvybd6HhIXpITXp4PFo9WnUNK1qLU+t+sNNnWmjozZgU1yC+UMCDfQWzluin5cG4bAphcOgCLTAuAqLkW2Y2YIdVzCzWNyM0kZD9EsGtLBUkQ5lAJBurA3YsbFQFAuTZQAANLaSYgqEREAREQBERAEREAREQBERAEj9pbFp1/eFm4MN/nzHjJCJxxUlTOptO0c92jsGrh3uRmS5sy7vxcpj3nSSLyC2n0WV7tSsjcv3T+nlMOXTPrA149R2kQ2AoF8qjef7Jm5YXDCmgUbh8eZkfsHZhpJdh2zpzsOUlZdp8W1bn1ZVmybnS6CIiaSgREQCkoDbu3fKVREAREQBERAEj6+xEa1i9O2b9mxT3mzNe3NtZIRALWFw4poFBJtxY3J1vqeJl2IgCIiAf/Z"/>
          <p:cNvSpPr>
            <a:spLocks noChangeAspect="1" noChangeArrowheads="1"/>
          </p:cNvSpPr>
          <p:nvPr/>
        </p:nvSpPr>
        <p:spPr bwMode="auto">
          <a:xfrm>
            <a:off x="207434" y="-944563"/>
            <a:ext cx="3086100" cy="1971676"/>
          </a:xfrm>
          <a:prstGeom prst="rect">
            <a:avLst/>
          </a:prstGeom>
          <a:noFill/>
          <a:ln w="9525">
            <a:noFill/>
            <a:miter lim="800000"/>
            <a:headEnd/>
            <a:tailEnd/>
          </a:ln>
        </p:spPr>
        <p:txBody>
          <a:bodyPr/>
          <a:lstStyle/>
          <a:p>
            <a:endParaRPr lang="es-ES">
              <a:latin typeface="Tw Cen MT"/>
            </a:endParaRPr>
          </a:p>
        </p:txBody>
      </p:sp>
      <p:sp>
        <p:nvSpPr>
          <p:cNvPr id="44037" name="AutoShape 6" descr="data:image/jpeg;base64,/9j/4AAQSkZJRgABAQAAAQABAAD/2wCEAAkGBhQQEBUUExQWFRUVGBgVGBgWGBYWFxgWGRkaFhUYGBgaHSYeGhokGhYXIC8gIycpLCwsGB4xNTAqNScrLCkBCQoKDgwOGg8PGiwkHyUqLCovKSwtLC8sLywvLSwsLywsLzQsLCwsLCwsLCwsLCwsLSwsLCwsLCwsLCwsLCwsKf/AABEIAM8A8wMBIgACEQEDEQH/xAAcAAEAAQUBAQAAAAAAAAAAAAAABQIDBAYHCAH/xABGEAACAQIDBAcEBwYEBAcAAAABAgADEQQSIQUxQVEGEyJhcYGRBzKhsRQjUmKCwdEzQnKi4fAVU5KyJGPC8SU0Q3N0s9L/xAAaAQEAAwEBAQAAAAAAAAAAAAAAAgMEAQUG/8QALxEAAgIBAwIEBAYDAQAAAAAAAAECEQMEEiExQRNRYfAicYGRobHB0eHxBTJCI//aAAwDAQACEQMRAD8A7jERAEREAREQBERAEREAREQBET4TAPsTH+lX9wZu/cvrx8gZ9yOd7Afwi/xP6QC/Es/Rz9tv5f8A8z4aTjc9/wCJR+VoBfiY/XsvvLpzXtDzG8ehl5HDC4Nx3QCqIiAIiIAiIgCIiAIiIAiIgCIiAIiIAiIgCImHj9oila4JJ3D+sjOcYLdJ8EoxcnSMyJrlXbNQm4IHdYfnA6XojBKhUMeANieWhmSGuxSdc/YuemmlZscS3Qq51DDiLy5Nidq0ZyirVCi5/qTwA75aFAvq+7gvAeP2j8PnPlAZznO79zw+14n5eJmTOgREQBERAEsPh9cyaNx5N4j898vxAKUJIFxY8t8qiaX0o6fHD1jRoqjOBqXJ37yAo32BHGcckup1KzdImgYD2kMUpGrTXV+rq5bgIDaz8dN9weQ1F5vqVAb2INjY24HlCkn0DVFURE6cEREAREQBERAEREAREQBERAE13b9W9QAEaDUb7Em+uumlpPYiutNGdjZVBZjyAFyfQTz9S6ZV6lWqMO1On1jtUAC5t/O+o0trMesg549qLMWRY5bmdRynn8JD7d2YzsrBkQAAFm0IswcEabxb0JEi8BtKtXalTFXtDtVAHU+rKAwBuLC1uBvvmy4TYdTOFeopJ4gMCOOUm1mFuYv4zzMenlGV2aJazcvgjZP7JxNSqoyVEyrYaAE+ffJXFns2+0Qvkd/wvLOytlrh0yJ7ty1rAWJ37peq/tE/Efhb8zPZw43CNNtmWU3LlpL5F4C0+xEuIlurWC95O4DeT3SgBzyXu94+ugnzDDNdzx3dy8PXf590+tidSFUtbfuAB5XPHwgDI43MD3EW+I/SVUq9zYjK3I8uYPERTxFzYgqd9jxHcRoYr0cw5Eag8jzgF2JboVcy3Oh3EciNDLkASD6VthxRy4hurWocoYHKwbfow3HSTkgOkuGWr9WbNmUhlJtdb3FiNRqPhK8rqDaJR6nP63Rpxm6uoKtNr9oEAhdwvffpe8l+gWLdcWysWyupuW5pZUub6m2kYhfouaxXtZRkJJ3Ai+a283tuOgE+dB9nfSa/Wox6qkxVt6kvbNlBFrqAwmXE5N9CcqOkxETcVCIiAIiIAiIgCImHtLa9HDKGrVFpgmwzG1zvsBvJtrpASszIljCY1KyB6bq6NuZSGU+BEvwBERAMPaWzVrrlYuP4alSn65GF5yfbvsrqB2dyv0cXb6s6iwNlOcZrE2uQeM7JITb+Np1MJWyOj2GU5WDWNxcGx0MrnFVYSto0zYOCSkqqgChRYdwHfNo2BspajtX6x2Gbsrm7FxbtWA113akCQew8G9TNkFwLA34X49+4+k3rA00RAiG4Ts77nnr3zLghbtmnLKuEZEsV9HQ95X1H6gS/LWJpllNt+8eI1E3GYuz4ZTSqBlBHH+7SuAWMGfq1HIZT4jQ/KWtm4lWUqDdkOV+5t5/WXHUqSyi4O8cb8x+n9mlK6AkgWJ39ggnx01g4VYwdkHiGUj1sfUEjzmRMYAuQSLKNQDvJ4E8gOXPlaZMHSxS0dxzyt6gj/pl+WKOrufBfQXPxYy/AE03b6VaWKzF0KOCRoQ4sMuXkRc3B04+M3KQHS3ZTVaYqJmL079ka5lO8W5jQ+sryK4koumc922+YXvrwvN29meA6rAA/5lSpU9Wyj4KJz3HVSQefynV+ieG6vA4df+WpPiRmPzlWBEp9SWiImkrEREAREQBERAEglo32ozNrlwyCn93NVfrSOV8tIfhEzNv7dpYKg1asSFFhoCSWOigW5nynMX9tFA4j6QtCqVWl1RBamNWfODcEi3ZI85GTSL8OOU72rsdCrYUYbFpUTspiGNOqo0U1cpanVt9o5ShPG6392Ts5tS9pNPGnDU2oVaFR8TSyB1JRlVgSQ9gL2bd4c50gQnZzLCUa3dTXOmvTEbNpo3Vmq1RiAoOUWAuWJsdN3rNRPthqsRkwyrcj3mY29FHdNb9pnSsVse6alMP9ULEEE/vsfxEi3dNcweOVgTbjfXdYeFzK8rnFWi6OOCx3LqdUX2gYipmyqBY2+rTrOHHMw/u05jjqDPXapSumYEHQr2rjXmd0kxtckW6tGuxPaGcDQ6C+4/1mUNoK1Lq8lr5DfllO4Dh/e+ebizanHNyXPb6dzztVrdNG4r2ynB7IxdPN2mYFgLIzsbGx1Ucvzm2dHenq4ZFo/RnCrfM11DF76mx0N/HS0jKe2w+hpqNQSR+9a9r8OMrGKHW03SkFKknKt+0dfjMU9bqFNzlFJ1+h2GfDONYvTzN9wHTbDVRq5pm1yHFrc9RcfGTlGsrqGUhlOoINwR3ETlLYq9UZxk0cak8SWbluuRN76HYhTQyLupsVAPI9ofMz1NLq5ZZbZL6mhwdX2JVvqyT+6dT908/A8fXnMgGfZj9QV9y1vsnd5Hh8RPRKzIiWBibb1YeWYfy3n36WOTH8LfpAL0s161tBqx3D8z3D+kpLu24ZRzbU+Sj8zLlKiF7yd5O8+MA+0aWUAf2TxPrK4kF0z2s2GwjOhs7FUUjgSdT6AyMpbU2yUIuclFdyaqVQouxAA3kmw9TMSjtqjUv1dRaljlOQhgDvsSNAdROK7Zxz1UJqu78bMS3kBuvMr2WbW6vE1aB0DrnX+NDZv5W/llOHOsvYvz6d4lyzcOmux1qVqbllTrWFI3sLmxIy/aawOndJ/B7byKFK9kaC28AaC/Ocp9sm1HqV6YRiEwuoI/zyQS1+a2UD8U3Xo9tX6ThadZhY2vUG4BgO1buO8dxlvFujK1JJNmbjfaxgqNd6NQ1QyHKSKZZb2BtdSedt0ur7WdmXscUFP3kqr8Slp5+xm0nxFWo4AvUqM9+IzEn5H4T7iqYCVe0CwCXuLEWIAtw4n5Ttm2OmU4bk/wBujfHn0PUGyNt0MXT6zD1Vqpe2ZTcA77HkdRM6cb9j/SRUxTYYn9spZTwNSmTm8brmN/uzsk6mUZsaxz2p2IiJ0qEREAsY7A069M06qLURt6uoZTxFwdN4mn4/ZdOjtUGnTRetwjBxlBU5KlML2N2gNvITd5qm2h/4nS/+LV/+6lOpW0Tg2rryZa2phHxBpl3X6qotVOwAVddxBv8ADjPm1tuV8Lh6lU1FIRSRmUC7blG7mRM8CaR7TNq5VpUQd7dY4GpyrcJpyzXPkJdOoRboqxpzko2c4TBddU+07knUG7E63033Pzm+7d6HDB7Iw5KhavXK9S3AupGW/EAAL435yr2ebGFeqa5HYosSumjOb2H4Qb/6ZuvT7BmrsqqBvXLUFvuVAx+F5ipyi22asrW7Yjj1JbXvrqTe9t40kjVwhpsFJucqtpf95c1teX5TFxNqiUwD7gIbhckD1teSOPxavRZFbtnLYlQouL8eVjPL8acWq7+79+Z4+o/x+CTk5Tro/wA+CQXG4c5QtErYgsS3vAXuMt9OEu19oJmVqKCnku1mJIPf85rGHosTq28WtfS44yU2RTy1qdR2OVdSF14a6cb2O+ZMuHcnbuieF4oPmSV90l+xI0MX1j5jbVWbs8zqbE34twm9dELqWHBlDeanKbnjvkXtTYaphcNUF1CuHawF7PnYC3cXt5CTOyawDLa4uSLWFrcBpw3SzG54s0VLj+ex6m+Li0nZscRE+hKBEp6wXtcX5SqAIiIAnP8A2obQs1Clw1qMP5V/6p0Ccr6dP1mKduCWQeW/+YmZtTNRhT78G/8Ax8N2a32NY2lilppmbdY/p8yJrGC2waGNpVhoEYE967n9VJm6v0YbE4HGVdfqqRK24utnI8lB/wBQnNcavaPnwJleDFsiW6+S37F26m2e1nEkOlJPc7NTTiWzHU+tvEyZ2X0iX/Aq7jSoimif4nsit5hr+s0Pa20zXRC18y0kpm/3LqD33FpYwGJY03o6hKr02bxph7f7vhNNnnygqVehh0GAO699LXtNw2V0Sevs+tjFH7Gqism8GgoVqh3XJUkN4BppWQk2APoZ6N9j+zOr2PTDj9qajkHkzFRe/NVHrO9eCccjjH6nI9tbZ+jYjD4imO3QdWW3ulAxuo8RcEDgRPR2Bxi1qSVUN0qKrqeasLj4GeeOn/RMYHFVKZBZKlnoHXKlLcVsN7KdPQnfOnexXa5q7OFFjdsOco116tu3T9O0v4JHHHYtpdq//SXiro/fJ0CIiWmIREQBNI23tRBtZUJy5MKwLMQFzPVRlUE/vWS9uTCbsZyzpMc9YVf81q5HeqPTop5FaV/OVZsvhQc6ui7DHdLb6M3JTf8AXhOVbQxX0/HPkGYuwppxuo7K+WmbzMyMfi2o0WKMyEjKMpK6nTgeV/SY/Q6icO/XgXOXIoa+gtYsLHfw9ZRPVRz4t0vhV+6Jww+HOurOqbL2cmFoJSS1kGp3XJ1Zj4mZprJiMNURGVzkZSFIJBIIE0XaG0Xqe8xPy9BpJn2dr2657k+bSuGvjlyLFGPHr8iUtM4Rc5Pk49isZ1lTNkK52GW3MdkajQ635TOwmFzVMucsrZu2BbVdMpBJ4H4zG2w5p4tkKA9TWqDUgHKKhsd9gdBbTdG18XTZAtHMfebMxVCM5AC9k2sN/lNbhhi1Da/04K2m03wYeC2uSB2RoLaNxC8NNZsnRz/i8pGZWZ6aWtdSGYKfTMT4CajhaTWBIXtHLcG5LEEDS9h/Sbn7JdiM20UY3y0UaoRc2Daoun47/hEunh0mRcLkp2Ti23Vf2dwr4YNTKbgRYW4ciO8aTUaW0Cpt9YSjZWF095dDfzsZuk1rbvRdq9XNTZUDDtEgk5gRqAO4cxumHVaXxqadMuwzjF/F0J18cigEsBfd57pGbT22RTY0xu/e38bXtGzuiyUh2maofvaD0EzdoNSpUWzkIliNNDrwAG890lOOeXdRXpz/AEc+BNVyaGuOKXIJvxO9ifE6zJwvSqompYkcxqLd4O4+khsRiFNwAwG5SbFrakEkcSbXNt1xMcNy/T15zDFOPRnoPbJco6BgOl6MvbBvuuouD32vcSUobbovuqDz7PzmmbG+j1E6uqhptwdCQPMagfLwmVi+iVZRejUWovAGwNu7gfUTSp6hcqmvxK1h08uG3F+vQ3N64ClriwBN+4azk2PVqzgAXao9x3lju9TL1alVRirBqbHeuoBv8CJsfQ7Yd3659clwoP2jvPkNPOVzk884RfHobIYY6ODybr8jZNmbHSjhxR3jKQ33i3vnzuZ5g6QYM0MRVpMTdGdOW45QfkfOer5579ruyhT2rUsDetTWqLW5ZHOo4FCb989GSSR4luUrfVmg1Guo1vvv/fKXDVUULAnOXudNMtrDXnv075IUdj5qY967aLqrKTbMFOXcdNL8jMfFbKrdWuYEKLBRcXJIzXAvc3kFKL7mh4ZKO5rt7+RGriShDBtRPWHQ7Bmjs/C0zvWjTB8coJ+JM8p7PwfXVadIMb1HSmNDvZgvPvnsJFsABuGktRlt1Rq/tG6NNjcEwpft6f1lLdqR7ya8GGnjlnHvY90sahtKnSY2p1waLXAHb96mTxvmGX8U9Fzzx7ZeijbPxy4uh2add+sBG6niFOdh+IjOPxcool4ktu2+D0PEiui+3Fx2Do4hd1VAxHJtzr5MCPKSs6QEREA5L7V8K1XHUkq1aiUDRBp5HKDrQ7da2+zOFNI2PC/fNM6NdJa+KFOlVZWGGQ0kIGpXMPeN9TYAX5DidZ6A2vsShi6fV4iklVL3yuAQCNxHI94kLtPoRgwucIKHVU8t6QCgU1u9itrG2p3X1Osp1MHkxOC6luCaxz3S8vscp2mDVrJSG4dpjyvx9PnJqmgUADQDSSOyehNZqP0iwLVu3kPZcJfsDXS5WxteY1fCMhyupU8mFvnvniZoTilFrhfmbccoye7uV1hNj6CVBTXEOxsFCknkAHJ+EjsBsSpiDZBZeLH3R+p7hJfbuFp7O2dWs1jUCoWbiXOTQDdoxtLNHhkp+JXCs7qJxa2XyzjmI2c9eu9UrrUdmPaG9g1fff7J/KfE2K9RVtTzZjTAGcWvUBZeP2QdfW0l8PtWmQAKtIGwO595OVTu3ZCFMysPtmmFsKiXJXJZXsGF+r0HJT+UtyajUX05+T+/yI+FHzNdTYdRkTsBVfqyNRe9RjTp99ywO/d3ToHsZwDUquIzjVkTKc1+ylSojDu7QMh2xlEWGdOxbL9U+ig3pa91XXum2+z3GUzXdUZCTT0CoUIyt2xrv7bsfOT02fI5VJdfR+7OZIpY3Rv8RMDH7TFPQat8B4/pPTlJRVswRi5OkXcbj1pC51PADeZqG1KzV2u/kOA8P1mZVYsbk3JlpqYnnZczn8jbDGo/MhHwMoTBXO6SzU7y7TwwEqui0w6GFtJLCY1qI0OnI6iU9XaY1RsxAG69vynNzTtDan1N0aitRAHUEEDQi4n3D4ZaahUFlG4fGXFE+z2KXU823VCce9vaKjYWrvcpXpkXtenZL68wWNvGdhnHfbltXJXoIURrUnbtAnVmCgDxK7+Gk5LoTxq5daOV7Px6LlCU7doMxLk3IBUDcLe+efCWcTiLFSaRzKF7QY5TkAVSRbTcJMOUq4DrerRHpVFp3UWzAgXvz1PwkBiS5XMdASeJ4DlfQH4mVY6lbrm6Nc1WOrvvwu39l/oxtAUMdhqz2K061N28A4ufIa+U9eTxcZ616EbW+l7OwtYm5ekmb+MDK/8AMplyMBOSF6Y9GU2jg6uHewzC6N9ioNUfyO/mCRxk1E6DlPsM2m9NcTs+sMtTDVCwUncCctQDuDi9/wDmCdWnOemey/oG1MLtSmLIzDDYvgMtS1NKreByg/wpOjQBERAEsY7BrWptTf3W0I3XF7keB3Hul+IB8AlvEYVKgyuoYciAZdicasFNOmFAAAAG4Cc69smOHV0KB/fc1G8E7Iv3Xb4To84n7T9oirtIqNeqQUxrpe2dvO7fASrM6hwVZcmyNmlVFIa419N1xbzGlpapbKfEWFNSSoao1joFRQ1Q34WC3HoOF5/AYGlUQF66UzcgAgHj491+HDfOnezToZTwtBq187YhRqRoKVrgee/v0lWn1ClPalyvn/RPHLK1cqr36/ocTp4Zajs2bTQLYjUDTiec6Z7NtrhsaiBKa3pvqB2uBAzDQ6qdPCaVtTZP0XH1qFz9W5y7h2MpKW5dlx6TcuiFOimNoMtdS12XILA2YZd9/wCsozZKyxUvM1xctm1dKOm7bxDU6DMpsRbhfeQD85rWHxYffox+PgePhvmw9I//ACz/AIf9wmiLihmKkW1sLjRrcu/u3yzU25fQngrb9TYSQJaPaMjKG0+1la/IX1vJmiotcG8yIvaoU6dp9yy5LGJrW0G+cBZxNXgJRgkvVQfeX5yi0ytkJeunjf0BM5DmS+ZKXEWbhERPbPKE4b7aqdGrtBesqlMlBUtb7TO4O7wncp539tVU/wCI1QACCq9+5FW5HA6m3K1+MhIsxpct9kY+Fp06uBFGlUDajW2isNQDz1185Brs4NTp2qZyQxZVW2QhtwP71xY+QkXsjDVKlSlSpEhqzimLG1y7BRe3DWdk9pHQZMPTp1qK2QIlBwNNVXLTqacSAATzCyrHi2Xz3s9XFqMeeUYSVOq6/Y4ljKZDm9gfPlofO/w4TvfsC2sKmz3o3N6FQ7+C1O2Ld2bPORf4UhqHNZr6ksQCdd+nl+c6D7GanUY+rSU/V1qWYAkaOjXGXmMrN36CXIzZtHOMXPt+J2qIiSPPMXamzUxNGpRqrmSopRh3MLHwPI85Y6PpUXDolW5emOrLH9/J2VqfiUBvEmSMQBERAEREAREQCl3ABJ3DU+HGebtqbR6/E1KpAHWVHfjuJJHwsJ3bpvtE0MBXcGzFCin7z9gf7r+U8+mn3jjbU7pnzO6Rg1k6pE70I6MnG4umh/ZpapV43VSbC/eSB6z0CigAAaAaADdNX9nfRn6Fg1zD62rZ37vsp5A+pM2mWwVLk04IyUPi6nIfbPsZlxFDEpYBwaTndZlBZNe8Zv8AQJo/RepUTaGGN7hatEHtfu56YNzy1Os7z022OMVgqiWuy2qL/EnaA8xcec5DhOj9ZXR1QkdmxuN4KnTUa6HzleTVRwtJpc+ZvxfFfvudn6SH/hn/AA/7hOaYzDAM9QHX3WU6ggG66f3vM6T0kP8AwzeK/wC4TRq2FDa7jzHduuOI8fhK8mTZkv0O44bsf1MPB3sl99hfx9TJWliihuD/AF8RxmFQwpW27TTQ8OevymQwmSb+JtGmC+FWTNPHZluN8szHwPunx/ITJlTJpUUmSGwFvXHcCfy/OYBkp0bX6xjyX5kfpJYVeREMrqDNkiInsnmAzzT04pnEY7aVQnSmzKvaygEMF89EtbvnpYzzl0mwNNUxNWxLVGr3JDDU1Cw7N+8a9wlc5JNJmzSYfEcn2Sf5Fz2GbA+kbQFYjsYZWfdp1j9hB6Z2/CJ6A2ls9MRSelUF1dSp8DxHeN/lNH9iGwvo+y1qEdrEsa34Pdp+WVc34p0GWIyJtO0eXtvUGwWLqUKq3ak1rkWDA9pWHcRYzN6L9Llo47DOTuqKHP3W7Da8dGPpN89u/Q3rqC42kvboDLVA/epE6N4ox9GPKcGZCOYP5wbnr8ri159T2iIkV0V2r9KwWHr8alJGP8WUZh5NcSVgwCIiAIiIAiIgCIiAc/8Aa/jrYelSG93LkdyD9WEgegXRiniqtN2VSKBzPpvb/wBNfUZj4DnKPafiTX2gKS3ORFpgDW7v2iB39pROkdE9gDBYVKWmf3qhHFz73kNAO4CZNm/JfkYorfmba4JmIiazafDOM9MNltg67ZajkMXIBJsAO2ttdfet+Gdnmg+1LAXWjVA0uabEAX1F1+TesxazG5RUl2f4e6ZJT2JmwbSrZ8AjfaWk3rYzVbSdpVs+yaBvf6ukPSwPykIq3/O+4eMo1M0mpPpSNun/ANfqUESlphYzbIUWS/e/FVN1zoDxV9DcaG2mt5d2fizVTtW6xDkqAbs1rq6/cdbMPEjhMMM8ZypdC/0JPBDs+ZmSZYwfu+Zl8y5nSkyb6MUvfbhoB5XJ+YkTh8OajhV3n4DiZt+Gw4pqFXcP7vNOlxty3dkZtROo7fMuxET0zCWsTWyIzHcoLegv+U4UtBMUy4dDmNVsvvXIz5bnXeBcnynZ+k9TLgsS3KjV37vcM5N7GNglsbUrZsyYdMgFrfWNoN44KG9QZVOG6cX5HoaTP4MZuuv8nZsFhFpU0poLKiqijkqgKB6CXoiWnnlFakHUqwuGBBB3EHQieXenvQ+rgsZXQhjSQdZTNwfqWN1Jub6HMDpvBnqWaJ7W+h/03Cdai3rYcFgBvekf2qd+gDAc1txnGWQf/L6GF7B9rdbsw0idaFV0t91vrF/3MPKdInE/YXtRVxVeiui1aYcHQXambGw8KnwnUtt7YbD1EP1eRgR9YxpDPcW+syMu6+hIPjw6cyQ2Sq7JqJZwdYuiswAJF7K2ceTWF/SXoICIiAIiIAnwmfZhbaznD1BTF3ZSq9zN2QT3C9z4Tj4QNC6D7K+l4+vjnHYWo/V97ncfwpbzI5TpUwdi7JTC0EopuQWvxJ3sx7ybmZ05FUiEIbUIiJImJG9ItkjFYZ6R4i47mBuCPSSU+GckrVM41apmn4YgbMCqbinUanf+GowHwtNb2uzDI4JKe6VG4NwPn38QOBM299itTw9aki3HXtUQD7DWcgeBLC3dNdKg5lcaG6sDp/2M8PX4W4pdWl9/M26N3j56kFiqWoZbEMdORYixB+7UXs+OQ7zL2yMGwdag0S2W7b6lI3IW2/Oj7j3sOMy8Lh1Tskipqd47PpxPHlcmZbNffMGHBN/7cL8f498dzVXczMIOz6y6Zbw3ujz+cltibP6x8xHZX4twE9KMXOW1HJSUVbJPYez+rXMw7TfAcBJOInsQgoLajzJScnbEREkRNf6f1MuzMV/7TDU236b/ADln2f7GGHwYNrNWY1m/EAF/lC/GZPTLZn0rCNh72FZkpk8hmDMf9KmTdNAAANANAO7hOVzZfvrFs83f2VfqVRETpQJ8In2IBxXE7HGxdu0XBy4es4yDgq1CUqJ4Kzg+BWdG6T5mqUks5BByBWqKrVbhRnanYqqqWY3NiLgAmUe0Lor/AIhgmRQOup/WUSf8xdwvybd6HhIXpITXp4PFo9WnUNK1qLU+t+sNNnWmjozZgU1yC+UMCDfQWzluin5cG4bAphcOgCLTAuAqLkW2Y2YIdVzCzWNyM0kZD9EsGtLBUkQ5lAJBurA3YsbFQFAuTZQAANLaSYgqEREAREQBERAEREAREQBERAEj9pbFp1/eFm4MN/nzHjJCJxxUlTOptO0c92jsGrh3uRmS5sy7vxcpj3nSSLyC2n0WV7tSsjcv3T+nlMOXTPrA149R2kQ2AoF8qjef7Jm5YXDCmgUbh8eZkfsHZhpJdh2zpzsOUlZdp8W1bn1ZVmybnS6CIiaSgREQCkoDbu3fKVREAREQBERAEj6+xEa1i9O2b9mxT3mzNe3NtZIRALWFw4poFBJtxY3J1vqeJl2IgCIiAf/Z"/>
          <p:cNvSpPr>
            <a:spLocks noChangeAspect="1" noChangeArrowheads="1"/>
          </p:cNvSpPr>
          <p:nvPr/>
        </p:nvSpPr>
        <p:spPr bwMode="auto">
          <a:xfrm>
            <a:off x="207434" y="-944563"/>
            <a:ext cx="3086100" cy="1971676"/>
          </a:xfrm>
          <a:prstGeom prst="rect">
            <a:avLst/>
          </a:prstGeom>
          <a:noFill/>
          <a:ln w="9525">
            <a:noFill/>
            <a:miter lim="800000"/>
            <a:headEnd/>
            <a:tailEnd/>
          </a:ln>
        </p:spPr>
        <p:txBody>
          <a:bodyPr/>
          <a:lstStyle/>
          <a:p>
            <a:endParaRPr lang="es-ES">
              <a:latin typeface="Tw Cen MT"/>
            </a:endParaRPr>
          </a:p>
        </p:txBody>
      </p:sp>
      <p:pic>
        <p:nvPicPr>
          <p:cNvPr id="44038" name="Picture 8" descr="http://jas3ki.files.wordpress.com/2008/03/44-proveedores.jpg?w=500"/>
          <p:cNvPicPr>
            <a:picLocks noChangeAspect="1" noChangeArrowheads="1"/>
          </p:cNvPicPr>
          <p:nvPr/>
        </p:nvPicPr>
        <p:blipFill>
          <a:blip r:embed="rId2" cstate="print"/>
          <a:srcRect/>
          <a:stretch>
            <a:fillRect/>
          </a:stretch>
        </p:blipFill>
        <p:spPr bwMode="auto">
          <a:xfrm>
            <a:off x="8862485" y="1500188"/>
            <a:ext cx="3329516" cy="2133600"/>
          </a:xfrm>
          <a:prstGeom prst="rect">
            <a:avLst/>
          </a:prstGeom>
          <a:noFill/>
          <a:ln w="9525">
            <a:noFill/>
            <a:miter lim="800000"/>
            <a:headEnd/>
            <a:tailEnd/>
          </a:ln>
        </p:spPr>
      </p:pic>
    </p:spTree>
    <p:extLst>
      <p:ext uri="{BB962C8B-B14F-4D97-AF65-F5344CB8AC3E}">
        <p14:creationId xmlns:p14="http://schemas.microsoft.com/office/powerpoint/2010/main" val="406458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Título"/>
          <p:cNvSpPr>
            <a:spLocks noGrp="1"/>
          </p:cNvSpPr>
          <p:nvPr>
            <p:ph type="title"/>
          </p:nvPr>
        </p:nvSpPr>
        <p:spPr>
          <a:xfrm>
            <a:off x="857251" y="214313"/>
            <a:ext cx="10566400" cy="1143000"/>
          </a:xfrm>
        </p:spPr>
        <p:txBody>
          <a:bodyPr/>
          <a:lstStyle/>
          <a:p>
            <a:pPr eaLnBrk="1" hangingPunct="1"/>
            <a:r>
              <a:rPr lang="es-ES" sz="3200"/>
              <a:t>¿Qué significa la gestión responsable de proveedores?</a:t>
            </a:r>
          </a:p>
        </p:txBody>
      </p:sp>
      <p:sp>
        <p:nvSpPr>
          <p:cNvPr id="40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pt-BR"/>
          </a:p>
        </p:txBody>
      </p:sp>
      <p:graphicFrame>
        <p:nvGraphicFramePr>
          <p:cNvPr id="4097" name="Object 1"/>
          <p:cNvGraphicFramePr>
            <a:graphicFrameLocks noChangeAspect="1"/>
          </p:cNvGraphicFramePr>
          <p:nvPr/>
        </p:nvGraphicFramePr>
        <p:xfrm>
          <a:off x="1583267" y="1484313"/>
          <a:ext cx="9025467" cy="5091112"/>
        </p:xfrm>
        <a:graphic>
          <a:graphicData uri="http://schemas.openxmlformats.org/presentationml/2006/ole">
            <mc:AlternateContent xmlns:mc="http://schemas.openxmlformats.org/markup-compatibility/2006">
              <mc:Choice xmlns:v="urn:schemas-microsoft-com:vml" Requires="v">
                <p:oleObj name="Diapositiva" r:id="rId2" imgW="4520306" imgH="3392402" progId="PowerPoint.Slide.12">
                  <p:embed/>
                </p:oleObj>
              </mc:Choice>
              <mc:Fallback>
                <p:oleObj name="Diapositiva" r:id="rId2" imgW="4520306" imgH="3392402" progId="PowerPoint.Slide.1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267" y="1484313"/>
                        <a:ext cx="9025467" cy="5091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06537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2"/>
          <p:cNvPicPr>
            <a:picLocks noChangeAspect="1" noChangeArrowheads="1"/>
          </p:cNvPicPr>
          <p:nvPr/>
        </p:nvPicPr>
        <p:blipFill>
          <a:blip r:embed="rId2" cstate="print"/>
          <a:srcRect l="21112" t="11328" r="23872" b="5757"/>
          <a:stretch>
            <a:fillRect/>
          </a:stretch>
        </p:blipFill>
        <p:spPr bwMode="auto">
          <a:xfrm>
            <a:off x="1008993" y="295660"/>
            <a:ext cx="9909504" cy="6266679"/>
          </a:xfrm>
          <a:prstGeom prst="rect">
            <a:avLst/>
          </a:prstGeom>
          <a:noFill/>
          <a:ln w="9525">
            <a:noFill/>
            <a:miter lim="800000"/>
            <a:headEnd/>
            <a:tailEnd/>
          </a:ln>
        </p:spPr>
      </p:pic>
    </p:spTree>
    <p:extLst>
      <p:ext uri="{BB962C8B-B14F-4D97-AF65-F5344CB8AC3E}">
        <p14:creationId xmlns:p14="http://schemas.microsoft.com/office/powerpoint/2010/main" val="266087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1 Título"/>
          <p:cNvSpPr>
            <a:spLocks noGrp="1"/>
          </p:cNvSpPr>
          <p:nvPr>
            <p:ph type="title"/>
          </p:nvPr>
        </p:nvSpPr>
        <p:spPr/>
        <p:txBody>
          <a:bodyPr/>
          <a:lstStyle/>
          <a:p>
            <a:pPr eaLnBrk="1" hangingPunct="1"/>
            <a:endParaRPr lang="es-ES"/>
          </a:p>
        </p:txBody>
      </p:sp>
      <p:sp>
        <p:nvSpPr>
          <p:cNvPr id="45058" name="2 Marcador de contenido"/>
          <p:cNvSpPr>
            <a:spLocks noGrp="1"/>
          </p:cNvSpPr>
          <p:nvPr>
            <p:ph idx="1"/>
          </p:nvPr>
        </p:nvSpPr>
        <p:spPr/>
        <p:txBody>
          <a:bodyPr/>
          <a:lstStyle/>
          <a:p>
            <a:pPr eaLnBrk="1" hangingPunct="1"/>
            <a:endParaRPr lang="es-ES"/>
          </a:p>
        </p:txBody>
      </p:sp>
      <p:pic>
        <p:nvPicPr>
          <p:cNvPr id="45059" name="Picture 2"/>
          <p:cNvPicPr>
            <a:picLocks noChangeAspect="1" noChangeArrowheads="1"/>
          </p:cNvPicPr>
          <p:nvPr/>
        </p:nvPicPr>
        <p:blipFill>
          <a:blip r:embed="rId2" cstate="print"/>
          <a:srcRect b="18138"/>
          <a:stretch>
            <a:fillRect/>
          </a:stretch>
        </p:blipFill>
        <p:spPr bwMode="auto">
          <a:xfrm>
            <a:off x="0" y="1"/>
            <a:ext cx="12192000" cy="6094413"/>
          </a:xfrm>
          <a:prstGeom prst="rect">
            <a:avLst/>
          </a:prstGeom>
          <a:noFill/>
          <a:ln w="9525">
            <a:noFill/>
            <a:miter lim="800000"/>
            <a:headEnd/>
            <a:tailEnd/>
          </a:ln>
        </p:spPr>
      </p:pic>
    </p:spTree>
    <p:extLst>
      <p:ext uri="{BB962C8B-B14F-4D97-AF65-F5344CB8AC3E}">
        <p14:creationId xmlns:p14="http://schemas.microsoft.com/office/powerpoint/2010/main" val="4179854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Diagrama"/>
          <p:cNvGraphicFramePr/>
          <p:nvPr>
            <p:extLst>
              <p:ext uri="{D42A27DB-BD31-4B8C-83A1-F6EECF244321}">
                <p14:modId xmlns:p14="http://schemas.microsoft.com/office/powerpoint/2010/main" val="1171392999"/>
              </p:ext>
            </p:extLst>
          </p:nvPr>
        </p:nvGraphicFramePr>
        <p:xfrm>
          <a:off x="1535347" y="409079"/>
          <a:ext cx="9179405"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44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410486522"/>
              </p:ext>
            </p:extLst>
          </p:nvPr>
        </p:nvGraphicFramePr>
        <p:xfrm>
          <a:off x="1399081" y="794479"/>
          <a:ext cx="8809221" cy="5784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20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243" t="19246" r="23921" b="7936"/>
          <a:stretch/>
        </p:blipFill>
        <p:spPr bwMode="auto">
          <a:xfrm>
            <a:off x="2286001" y="194975"/>
            <a:ext cx="6767660" cy="646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95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23C8A2D72565F4A8E429A57B28F3D23" ma:contentTypeVersion="14" ma:contentTypeDescription="Crear nuevo documento." ma:contentTypeScope="" ma:versionID="b0603665956db28851aaa04e0544abce">
  <xsd:schema xmlns:xsd="http://www.w3.org/2001/XMLSchema" xmlns:xs="http://www.w3.org/2001/XMLSchema" xmlns:p="http://schemas.microsoft.com/office/2006/metadata/properties" xmlns:ns2="4a5d58e4-fa2e-4a50-98c9-c9e78b8dc8e6" xmlns:ns3="f8cc7645-749b-4509-8ba9-71b282c6b465" targetNamespace="http://schemas.microsoft.com/office/2006/metadata/properties" ma:root="true" ma:fieldsID="1420edb330b0d5005e5d996c7d752dbd" ns2:_="" ns3:_="">
    <xsd:import namespace="4a5d58e4-fa2e-4a50-98c9-c9e78b8dc8e6"/>
    <xsd:import namespace="f8cc7645-749b-4509-8ba9-71b282c6b4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d58e4-fa2e-4a50-98c9-c9e78b8dc8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480f935f-056e-43d0-a9c3-6f0a0280ba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cc7645-749b-4509-8ba9-71b282c6b465"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26590691-0300-4ff9-810a-6aa25acf41cc}" ma:internalName="TaxCatchAll" ma:showField="CatchAllData" ma:web="f8cc7645-749b-4509-8ba9-71b282c6b4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8cc7645-749b-4509-8ba9-71b282c6b465" xsi:nil="true"/>
    <lcf76f155ced4ddcb4097134ff3c332f xmlns="4a5d58e4-fa2e-4a50-98c9-c9e78b8dc8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594E7C0-8632-4509-B954-64B3D6F2262B}"/>
</file>

<file path=customXml/itemProps2.xml><?xml version="1.0" encoding="utf-8"?>
<ds:datastoreItem xmlns:ds="http://schemas.openxmlformats.org/officeDocument/2006/customXml" ds:itemID="{A14647B1-0C93-4E12-A5CC-19B20C2BD0A9}"/>
</file>

<file path=customXml/itemProps3.xml><?xml version="1.0" encoding="utf-8"?>
<ds:datastoreItem xmlns:ds="http://schemas.openxmlformats.org/officeDocument/2006/customXml" ds:itemID="{8330675E-3AC6-406F-B6B5-6CD5575C30DF}"/>
</file>

<file path=docProps/app.xml><?xml version="1.0" encoding="utf-8"?>
<Properties xmlns="http://schemas.openxmlformats.org/officeDocument/2006/extended-properties" xmlns:vt="http://schemas.openxmlformats.org/officeDocument/2006/docPropsVTypes">
  <TotalTime>1310</TotalTime>
  <Words>589</Words>
  <Application>Microsoft Office PowerPoint</Application>
  <PresentationFormat>Panorámica</PresentationFormat>
  <Paragraphs>64</Paragraphs>
  <Slides>27</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27</vt:i4>
      </vt:variant>
    </vt:vector>
  </HeadingPairs>
  <TitlesOfParts>
    <vt:vector size="37" baseType="lpstr">
      <vt:lpstr>Arial</vt:lpstr>
      <vt:lpstr>Calibri</vt:lpstr>
      <vt:lpstr>Calibri Light</vt:lpstr>
      <vt:lpstr>Segoe UI Emoji</vt:lpstr>
      <vt:lpstr>Tahoma</vt:lpstr>
      <vt:lpstr>Tw Cen MT</vt:lpstr>
      <vt:lpstr>Wingdings</vt:lpstr>
      <vt:lpstr>Wingdings 2</vt:lpstr>
      <vt:lpstr>Tema de Office</vt:lpstr>
      <vt:lpstr>Diapositiva</vt:lpstr>
      <vt:lpstr>Presentación de PowerPoint</vt:lpstr>
      <vt:lpstr>Gestión responsable para:</vt:lpstr>
      <vt:lpstr>¿Por qué ocuparnos de la cadena de valor?</vt:lpstr>
      <vt:lpstr>¿Qué significa la gestión responsable de proveedores?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significa la gestión responsable de proveedores?</vt:lpstr>
      <vt:lpstr>La gestión de la RSE</vt:lpstr>
      <vt:lpstr>¡Muchas Gracias!   lutrera@uade.edu.ar lucasutrera@hotmail.com  </vt:lpstr>
    </vt:vector>
  </TitlesOfParts>
  <Company>UADE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Ossoinak Eduardo Andres</dc:creator>
  <cp:lastModifiedBy>Lucas Ignacio Utrera</cp:lastModifiedBy>
  <cp:revision>58</cp:revision>
  <dcterms:created xsi:type="dcterms:W3CDTF">2018-05-09T15:40:05Z</dcterms:created>
  <dcterms:modified xsi:type="dcterms:W3CDTF">2022-10-11T20:56:39Z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0x010100723C8A2D72565F4A8E429A57B28F3D23</vt:lpwstr>
  </property>
</Properties>
</file>